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6" r:id="rId4"/>
    <p:sldId id="283" r:id="rId5"/>
    <p:sldId id="258" r:id="rId6"/>
    <p:sldId id="260" r:id="rId7"/>
    <p:sldId id="272" r:id="rId8"/>
    <p:sldId id="267" r:id="rId9"/>
    <p:sldId id="268" r:id="rId10"/>
    <p:sldId id="296" r:id="rId11"/>
    <p:sldId id="276" r:id="rId12"/>
    <p:sldId id="277" r:id="rId13"/>
    <p:sldId id="278" r:id="rId14"/>
    <p:sldId id="279" r:id="rId15"/>
    <p:sldId id="262" r:id="rId16"/>
    <p:sldId id="294" r:id="rId17"/>
    <p:sldId id="287" r:id="rId18"/>
    <p:sldId id="297" r:id="rId19"/>
    <p:sldId id="288" r:id="rId20"/>
    <p:sldId id="298" r:id="rId21"/>
    <p:sldId id="289" r:id="rId22"/>
    <p:sldId id="299" r:id="rId23"/>
    <p:sldId id="290" r:id="rId24"/>
    <p:sldId id="300" r:id="rId25"/>
    <p:sldId id="291" r:id="rId26"/>
    <p:sldId id="301" r:id="rId27"/>
    <p:sldId id="302" r:id="rId28"/>
    <p:sldId id="292" r:id="rId29"/>
    <p:sldId id="285" r:id="rId30"/>
    <p:sldId id="259" r:id="rId31"/>
    <p:sldId id="270" r:id="rId32"/>
    <p:sldId id="284" r:id="rId33"/>
    <p:sldId id="271" r:id="rId34"/>
    <p:sldId id="286" r:id="rId35"/>
    <p:sldId id="263" r:id="rId36"/>
    <p:sldId id="305" r:id="rId37"/>
    <p:sldId id="303" r:id="rId38"/>
    <p:sldId id="266" r:id="rId39"/>
    <p:sldId id="304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SsaMAD TAnaFaaT" initials="AT" lastIdx="1" clrIdx="0">
    <p:extLst>
      <p:ext uri="{19B8F6BF-5375-455C-9EA6-DF929625EA0E}">
        <p15:presenceInfo xmlns:p15="http://schemas.microsoft.com/office/powerpoint/2012/main" userId="e1afbf232f3df5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FE9"/>
    <a:srgbClr val="57A8E9"/>
    <a:srgbClr val="000000"/>
    <a:srgbClr val="CAE9EB"/>
    <a:srgbClr val="0097B2"/>
    <a:srgbClr val="A0C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4" autoAdjust="0"/>
    <p:restoredTop sz="93447" autoAdjust="0"/>
  </p:normalViewPr>
  <p:slideViewPr>
    <p:cSldViewPr snapToGrid="0">
      <p:cViewPr varScale="1">
        <p:scale>
          <a:sx n="68" d="100"/>
          <a:sy n="68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35153-7CD7-441F-B89A-CFED5048A495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E4A45-E009-4538-A5ED-26EB62FB30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65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E4A45-E009-4538-A5ED-26EB62FB301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84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E311-E184-DE26-B96A-03512DB3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3B32-6388-F94D-16CA-CAA7C1A4A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97F2-85D1-4502-30B9-D273F09C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974-EBE6-66C9-8969-BBE12075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869A0-1D42-E4AC-069B-AF57448C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85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0673-D366-71A5-5F06-26B2F953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E9967-5BE5-AD53-FE46-E6D782535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83515-B16B-A826-946D-D1BC3F7E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C423F-B456-F2B1-B007-3D1F45C8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D17C-BDF5-DAF3-07C9-4D32F0B1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8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E1BD0-F4F3-370E-591F-7BCDD198B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90B5E-77A7-3B97-16B1-686A897B5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A6C79-B049-6A59-7803-71602E18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8203-8E98-C770-DDCF-8C343A6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A415B-B344-6780-F276-E6CE87F6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0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83C0-4CB9-577D-8EE1-0F85C806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CEED-FE33-361B-084B-C678AC92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20089-E6A3-7D53-60F4-5CB7BAC5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CE86F-3D75-F697-053B-EB7EAFEB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90599-3F2F-78E4-5AAE-1957123B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00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BAC3-3DB6-04A9-50EA-B498EE5F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7936B-6345-B242-ACCA-9D9CE851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573E1-90E6-129F-93E6-1490EC24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1D81-8FEF-6C20-018B-379F3048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22D2-AEF7-3F1A-4637-EBE2C43E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2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ED36-195B-FC86-9BE3-80E28981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9E59-4923-6BCB-D47B-C515DA03B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12E92-4925-7BC9-CA0B-53F8B42B5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4FA9B-649B-B9C0-9C87-9BCDE35B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181B-5AB8-99EF-7936-8F37032A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DD0C-7AB2-FBFC-8F6D-216C4CE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37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0874-C4FB-71FF-D883-1CB3DFB1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35F44-AB85-544E-C76E-E3BEC6C8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6027-3D3D-4853-49E8-E74424D3F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1E4BA-97A6-FEB3-60A7-4688DEB6E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47346-204C-9416-F5E7-361339A3D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AA421-C2D9-F96F-9DBC-2743593A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74D84-B2E6-5D42-A67E-401C04B5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C311C-82D3-7296-7189-93462F9E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52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BDF5-C9FF-F31B-7E33-1CDC7AA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7A54C-DA20-9847-9F78-C1B3E9C0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F8D06-BC91-8BF4-F17B-DFAB2E19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6BE24-08FD-4D3B-965C-90990012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74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DFE95-0696-37DB-65AA-87A2DE93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2CC93-2D0C-1FDB-CBE7-753CA6C9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1D3AF-35DF-594A-BA72-DCC04956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6043-616A-2FF8-2012-20F9861D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7CD2-D301-9443-1268-B9281F8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D00E2-6390-68B3-DB2F-A7B7304AF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FD4E-5209-BC30-5B05-36EA3B46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473A7-7C77-D1DB-C211-A64DA8FB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64A4A-76B8-399B-D0DE-D057851D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93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C1F-F920-EBDF-A031-83F4238B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557F8-A942-6F0F-9508-EF4D6ED15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68A7F-5D03-0813-63EE-5EA319405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CC81A-3A3D-145C-FA34-19B25E52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73020-EC56-94E1-E2BF-5A482BE3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3ED7-BEA5-45CA-9BF7-68EB03F8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87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1C655-E9CB-CAA4-F7A6-ED88062C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1CF9-E87F-18C5-15B1-DEDA6E5F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ABA4-EE4C-506C-079F-7994805C4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392EB-1A60-4B19-91D3-835E6577BF0E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FB10-5390-21D9-647D-6F09E288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9B727-8AD2-4A1F-5A06-DF87C0A7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959A-860E-4B8F-94AF-F2152166BC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43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0">
            <a:extLst>
              <a:ext uri="{FF2B5EF4-FFF2-40B4-BE49-F238E27FC236}">
                <a16:creationId xmlns:a16="http://schemas.microsoft.com/office/drawing/2014/main" id="{134058EC-0431-F6A5-E7D2-1E12C4C8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11" y="180633"/>
            <a:ext cx="3257550" cy="8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4">
            <a:extLst>
              <a:ext uri="{FF2B5EF4-FFF2-40B4-BE49-F238E27FC236}">
                <a16:creationId xmlns:a16="http://schemas.microsoft.com/office/drawing/2014/main" id="{647FB669-8674-6588-2D11-CEE9D87675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474" y="193825"/>
            <a:ext cx="756745" cy="75674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8" name="Text Box 92">
            <a:extLst>
              <a:ext uri="{FF2B5EF4-FFF2-40B4-BE49-F238E27FC236}">
                <a16:creationId xmlns:a16="http://schemas.microsoft.com/office/drawing/2014/main" id="{7E849037-8C36-2AEB-DC9A-CF558799B2E7}"/>
              </a:ext>
            </a:extLst>
          </p:cNvPr>
          <p:cNvSpPr txBox="1"/>
          <p:nvPr/>
        </p:nvSpPr>
        <p:spPr>
          <a:xfrm>
            <a:off x="3680347" y="877233"/>
            <a:ext cx="4831307" cy="56134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Projet de fin d’année</a:t>
            </a:r>
            <a:endParaRPr lang="fr-FR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fr-FR" sz="1100" b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93">
            <a:extLst>
              <a:ext uri="{FF2B5EF4-FFF2-40B4-BE49-F238E27FC236}">
                <a16:creationId xmlns:a16="http://schemas.microsoft.com/office/drawing/2014/main" id="{22EACEB8-323A-6502-9426-094DB6D71C9A}"/>
              </a:ext>
            </a:extLst>
          </p:cNvPr>
          <p:cNvSpPr txBox="1"/>
          <p:nvPr/>
        </p:nvSpPr>
        <p:spPr>
          <a:xfrm>
            <a:off x="1684543" y="2458281"/>
            <a:ext cx="8822915" cy="181759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b="1" i="1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fr-FR" sz="28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Conception et développement du module d'administration d'une application de gestion des feedbacks clients</a:t>
            </a:r>
            <a:endParaRPr lang="fr-FR" sz="2800" b="1" cap="small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93F24-63B5-F8DB-B58E-F9109E2CC86F}"/>
              </a:ext>
            </a:extLst>
          </p:cNvPr>
          <p:cNvSpPr/>
          <p:nvPr/>
        </p:nvSpPr>
        <p:spPr>
          <a:xfrm>
            <a:off x="2398116" y="1526191"/>
            <a:ext cx="739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r>
              <a:rPr lang="fr-FR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ème</a:t>
            </a:r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année Génie Informatique </a:t>
            </a:r>
          </a:p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École nationale des sciences appliquées d’Agadir</a:t>
            </a:r>
            <a:endParaRPr lang="fr-FR" sz="2400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9383FD2B-CAEF-1503-F348-61C86315EF27}"/>
              </a:ext>
            </a:extLst>
          </p:cNvPr>
          <p:cNvSpPr txBox="1"/>
          <p:nvPr/>
        </p:nvSpPr>
        <p:spPr>
          <a:xfrm>
            <a:off x="1050289" y="4817813"/>
            <a:ext cx="3911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Soutenu par : </a:t>
            </a:r>
          </a:p>
          <a:p>
            <a:endParaRPr lang="fr-FR" sz="1400" b="1" dirty="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TANAFAAT Abdessamad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ROUCHDI Ilias</a:t>
            </a:r>
          </a:p>
          <a:p>
            <a:endParaRPr lang="fr-FR" sz="1400" dirty="0">
              <a:solidFill>
                <a:prstClr val="black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ZoneTexte 13">
            <a:extLst>
              <a:ext uri="{FF2B5EF4-FFF2-40B4-BE49-F238E27FC236}">
                <a16:creationId xmlns:a16="http://schemas.microsoft.com/office/drawing/2014/main" id="{E9A75F83-58E0-37CA-E42F-3A6A9A81AA68}"/>
              </a:ext>
            </a:extLst>
          </p:cNvPr>
          <p:cNvSpPr txBox="1"/>
          <p:nvPr/>
        </p:nvSpPr>
        <p:spPr>
          <a:xfrm>
            <a:off x="4140231" y="4817813"/>
            <a:ext cx="39115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Sous la direction de :  </a:t>
            </a:r>
          </a:p>
          <a:p>
            <a:endParaRPr lang="fr-FR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AKSASSE Hamid</a:t>
            </a:r>
          </a:p>
          <a:p>
            <a:r>
              <a:rPr lang="fr-FR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Tuteur pédagogique</a:t>
            </a: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BOUAMEUR Ayman</a:t>
            </a:r>
          </a:p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fr-FR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Tuteur professionnel</a:t>
            </a: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C383DE55-E94F-5237-9305-92AFFA162B47}"/>
              </a:ext>
            </a:extLst>
          </p:cNvPr>
          <p:cNvSpPr txBox="1"/>
          <p:nvPr/>
        </p:nvSpPr>
        <p:spPr>
          <a:xfrm>
            <a:off x="8286181" y="4817812"/>
            <a:ext cx="3911537" cy="146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Devant  la commission du jury :  </a:t>
            </a: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AKSASSE Hamid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ELYOUSFI Abderrahmane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M. QAZDAR Aimad</a:t>
            </a:r>
          </a:p>
        </p:txBody>
      </p:sp>
      <p:grpSp>
        <p:nvGrpSpPr>
          <p:cNvPr id="20" name="Groupe 10">
            <a:extLst>
              <a:ext uri="{FF2B5EF4-FFF2-40B4-BE49-F238E27FC236}">
                <a16:creationId xmlns:a16="http://schemas.microsoft.com/office/drawing/2014/main" id="{005EFE9C-4B67-E24B-6E8C-78F3FCF74C9D}"/>
              </a:ext>
            </a:extLst>
          </p:cNvPr>
          <p:cNvGrpSpPr/>
          <p:nvPr/>
        </p:nvGrpSpPr>
        <p:grpSpPr>
          <a:xfrm>
            <a:off x="1050289" y="2288420"/>
            <a:ext cx="632488" cy="699047"/>
            <a:chOff x="1187624" y="1779662"/>
            <a:chExt cx="637075" cy="728561"/>
          </a:xfrm>
        </p:grpSpPr>
        <p:sp>
          <p:nvSpPr>
            <p:cNvPr id="21" name="Demi-cadre 7">
              <a:extLst>
                <a:ext uri="{FF2B5EF4-FFF2-40B4-BE49-F238E27FC236}">
                  <a16:creationId xmlns:a16="http://schemas.microsoft.com/office/drawing/2014/main" id="{2D340243-1EDD-1423-5297-ABF046059DC8}"/>
                </a:ext>
              </a:extLst>
            </p:cNvPr>
            <p:cNvSpPr/>
            <p:nvPr/>
          </p:nvSpPr>
          <p:spPr>
            <a:xfrm>
              <a:off x="1187624" y="1779662"/>
              <a:ext cx="568733" cy="648072"/>
            </a:xfrm>
            <a:prstGeom prst="halfFram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>
                <a:solidFill>
                  <a:schemeClr val="tx1"/>
                </a:solidFill>
              </a:endParaRPr>
            </a:p>
          </p:txBody>
        </p:sp>
        <p:sp>
          <p:nvSpPr>
            <p:cNvPr id="22" name="Demi-cadre 9">
              <a:extLst>
                <a:ext uri="{FF2B5EF4-FFF2-40B4-BE49-F238E27FC236}">
                  <a16:creationId xmlns:a16="http://schemas.microsoft.com/office/drawing/2014/main" id="{7E1E4438-38CC-EF90-21EC-E0F4A1D34AEA}"/>
                </a:ext>
              </a:extLst>
            </p:cNvPr>
            <p:cNvSpPr/>
            <p:nvPr/>
          </p:nvSpPr>
          <p:spPr>
            <a:xfrm>
              <a:off x="1255966" y="1860151"/>
              <a:ext cx="568733" cy="648072"/>
            </a:xfrm>
            <a:prstGeom prst="halfFram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e 11">
            <a:extLst>
              <a:ext uri="{FF2B5EF4-FFF2-40B4-BE49-F238E27FC236}">
                <a16:creationId xmlns:a16="http://schemas.microsoft.com/office/drawing/2014/main" id="{56519837-FC31-C9B9-A055-0F7B3A6FC889}"/>
              </a:ext>
            </a:extLst>
          </p:cNvPr>
          <p:cNvGrpSpPr/>
          <p:nvPr/>
        </p:nvGrpSpPr>
        <p:grpSpPr>
          <a:xfrm rot="10800000">
            <a:off x="10172019" y="3794197"/>
            <a:ext cx="651891" cy="731261"/>
            <a:chOff x="1187624" y="1779662"/>
            <a:chExt cx="637075" cy="728561"/>
          </a:xfrm>
        </p:grpSpPr>
        <p:sp>
          <p:nvSpPr>
            <p:cNvPr id="24" name="Demi-cadre 12">
              <a:extLst>
                <a:ext uri="{FF2B5EF4-FFF2-40B4-BE49-F238E27FC236}">
                  <a16:creationId xmlns:a16="http://schemas.microsoft.com/office/drawing/2014/main" id="{8E0317B0-EF53-F492-0BAF-BDA2514B6D79}"/>
                </a:ext>
              </a:extLst>
            </p:cNvPr>
            <p:cNvSpPr/>
            <p:nvPr/>
          </p:nvSpPr>
          <p:spPr>
            <a:xfrm>
              <a:off x="1187624" y="1779662"/>
              <a:ext cx="568733" cy="648072"/>
            </a:xfrm>
            <a:prstGeom prst="halfFram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>
                <a:solidFill>
                  <a:schemeClr val="tx1"/>
                </a:solidFill>
              </a:endParaRPr>
            </a:p>
          </p:txBody>
        </p:sp>
        <p:sp>
          <p:nvSpPr>
            <p:cNvPr id="25" name="Demi-cadre 13">
              <a:extLst>
                <a:ext uri="{FF2B5EF4-FFF2-40B4-BE49-F238E27FC236}">
                  <a16:creationId xmlns:a16="http://schemas.microsoft.com/office/drawing/2014/main" id="{468FFFA3-9776-9906-0CD0-00864700ED48}"/>
                </a:ext>
              </a:extLst>
            </p:cNvPr>
            <p:cNvSpPr/>
            <p:nvPr/>
          </p:nvSpPr>
          <p:spPr>
            <a:xfrm>
              <a:off x="1255966" y="1860151"/>
              <a:ext cx="568733" cy="648072"/>
            </a:xfrm>
            <a:prstGeom prst="halfFram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49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88F3E8-7C9C-6166-AF30-10F1F0530338}"/>
              </a:ext>
            </a:extLst>
          </p:cNvPr>
          <p:cNvSpPr txBox="1"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Année universitaire: 2023 / 2024</a:t>
            </a:r>
          </a:p>
        </p:txBody>
      </p:sp>
    </p:spTree>
    <p:extLst>
      <p:ext uri="{BB962C8B-B14F-4D97-AF65-F5344CB8AC3E}">
        <p14:creationId xmlns:p14="http://schemas.microsoft.com/office/powerpoint/2010/main" val="53130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255F689-505F-FFB0-9AED-83A2D5F3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70928" y="845037"/>
            <a:ext cx="4650145" cy="5166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2052145" y="6057447"/>
            <a:ext cx="8087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</a:t>
            </a:r>
            <a:r>
              <a:rPr lang="fr-FR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hiérarchie</a:t>
            </a:r>
            <a:r>
              <a:rPr lang="en-U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des acteurs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B81B1-E8D3-1465-87A2-2F2DF3BDD257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!!progress bar">
            <a:extLst>
              <a:ext uri="{FF2B5EF4-FFF2-40B4-BE49-F238E27FC236}">
                <a16:creationId xmlns:a16="http://schemas.microsoft.com/office/drawing/2014/main" id="{FF027551-ED5B-1336-8FF8-3184B67B9F30}"/>
              </a:ext>
            </a:extLst>
          </p:cNvPr>
          <p:cNvSpPr/>
          <p:nvPr/>
        </p:nvSpPr>
        <p:spPr>
          <a:xfrm>
            <a:off x="0" y="6597352"/>
            <a:ext cx="316646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3B1EA22F-DDE0-9BA4-9935-6EC6F495D847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!!progress bar">
            <a:extLst>
              <a:ext uri="{FF2B5EF4-FFF2-40B4-BE49-F238E27FC236}">
                <a16:creationId xmlns:a16="http://schemas.microsoft.com/office/drawing/2014/main" id="{4002DC79-3DA9-FF3E-0712-C30A4C0B0B37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4A472756-9C8B-AE44-560D-80E601DE6612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!!progress bar">
            <a:extLst>
              <a:ext uri="{FF2B5EF4-FFF2-40B4-BE49-F238E27FC236}">
                <a16:creationId xmlns:a16="http://schemas.microsoft.com/office/drawing/2014/main" id="{0F1DFA50-65C3-45CB-B149-2A6C56B0FF64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!!progress bar">
            <a:extLst>
              <a:ext uri="{FF2B5EF4-FFF2-40B4-BE49-F238E27FC236}">
                <a16:creationId xmlns:a16="http://schemas.microsoft.com/office/drawing/2014/main" id="{8BED17ED-1D51-403F-24BE-3296604B0CBE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!!progress bar">
            <a:extLst>
              <a:ext uri="{FF2B5EF4-FFF2-40B4-BE49-F238E27FC236}">
                <a16:creationId xmlns:a16="http://schemas.microsoft.com/office/drawing/2014/main" id="{FFCE7841-1370-6944-F573-F2182D796AD3}"/>
              </a:ext>
            </a:extLst>
          </p:cNvPr>
          <p:cNvSpPr/>
          <p:nvPr/>
        </p:nvSpPr>
        <p:spPr>
          <a:xfrm>
            <a:off x="246315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!!progress bar">
            <a:extLst>
              <a:ext uri="{FF2B5EF4-FFF2-40B4-BE49-F238E27FC236}">
                <a16:creationId xmlns:a16="http://schemas.microsoft.com/office/drawing/2014/main" id="{526AB677-3C4B-446C-0B82-CFCD5BD3A70A}"/>
              </a:ext>
            </a:extLst>
          </p:cNvPr>
          <p:cNvSpPr/>
          <p:nvPr/>
        </p:nvSpPr>
        <p:spPr>
          <a:xfrm>
            <a:off x="281324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287971BD-597B-D20D-430A-B5AD42B3433A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80686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089A-0233-466E-8705-8B6C5791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39" y="2337714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35814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78783" y="3819669"/>
            <a:ext cx="371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 Administrateur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64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des comptes d’administrateurs.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0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rôles et privilèges.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Attribuer des tâches spécifiques.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Configurer et paramétrer l'application.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01F7B-A46A-0B36-BB09-474A63B55F3F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!!progress bar">
            <a:extLst>
              <a:ext uri="{FF2B5EF4-FFF2-40B4-BE49-F238E27FC236}">
                <a16:creationId xmlns:a16="http://schemas.microsoft.com/office/drawing/2014/main" id="{F7344CBC-0A32-0A8E-03DA-44D3C485713F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!!progress bar">
            <a:extLst>
              <a:ext uri="{FF2B5EF4-FFF2-40B4-BE49-F238E27FC236}">
                <a16:creationId xmlns:a16="http://schemas.microsoft.com/office/drawing/2014/main" id="{72881898-398F-A194-0034-F3AA0042213B}"/>
              </a:ext>
            </a:extLst>
          </p:cNvPr>
          <p:cNvSpPr/>
          <p:nvPr/>
        </p:nvSpPr>
        <p:spPr>
          <a:xfrm>
            <a:off x="353221" y="6599245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11C398ED-3A95-794A-E4F4-DBC2CE0225A3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0015B85E-0F09-1873-3C8F-FA9C8CFBCF34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!!progress bar">
            <a:extLst>
              <a:ext uri="{FF2B5EF4-FFF2-40B4-BE49-F238E27FC236}">
                <a16:creationId xmlns:a16="http://schemas.microsoft.com/office/drawing/2014/main" id="{7EE58F73-1EE5-532D-9204-9CA6276AFC9E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!!progress bar">
            <a:extLst>
              <a:ext uri="{FF2B5EF4-FFF2-40B4-BE49-F238E27FC236}">
                <a16:creationId xmlns:a16="http://schemas.microsoft.com/office/drawing/2014/main" id="{00B3EF2F-EE12-00EB-2F3A-8E99367F9F33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!!progress bar">
            <a:extLst>
              <a:ext uri="{FF2B5EF4-FFF2-40B4-BE49-F238E27FC236}">
                <a16:creationId xmlns:a16="http://schemas.microsoft.com/office/drawing/2014/main" id="{C1D95C7F-EFF5-6BC1-D817-DB11ADD4BE34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!!progress bar">
            <a:extLst>
              <a:ext uri="{FF2B5EF4-FFF2-40B4-BE49-F238E27FC236}">
                <a16:creationId xmlns:a16="http://schemas.microsoft.com/office/drawing/2014/main" id="{73B40F18-E40E-19D8-E98C-C4A25E77EF51}"/>
              </a:ext>
            </a:extLst>
          </p:cNvPr>
          <p:cNvSpPr/>
          <p:nvPr/>
        </p:nvSpPr>
        <p:spPr>
          <a:xfrm>
            <a:off x="246315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!!progress bar">
            <a:extLst>
              <a:ext uri="{FF2B5EF4-FFF2-40B4-BE49-F238E27FC236}">
                <a16:creationId xmlns:a16="http://schemas.microsoft.com/office/drawing/2014/main" id="{0F5C6FB8-CBC9-3928-4D5F-B5F4AEF85AB1}"/>
              </a:ext>
            </a:extLst>
          </p:cNvPr>
          <p:cNvSpPr/>
          <p:nvPr/>
        </p:nvSpPr>
        <p:spPr>
          <a:xfrm>
            <a:off x="281324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BDCF8B61-A895-1EAA-3509-0E2BF47584D3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9643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371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64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Consulter les listes des entreprises.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comptes des propriétaires.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Activer et désactiver les comptes des propriétaires.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Exporter les données.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5ACE0-5ECC-E6A8-CDFD-DD0B0A42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38" y="2337713"/>
            <a:ext cx="1456869" cy="145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EA258-D5D2-14EC-C3DE-370BDE92372D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!!progress bar">
            <a:extLst>
              <a:ext uri="{FF2B5EF4-FFF2-40B4-BE49-F238E27FC236}">
                <a16:creationId xmlns:a16="http://schemas.microsoft.com/office/drawing/2014/main" id="{BA012423-1520-9998-0D17-3B2E2C2DFC39}"/>
              </a:ext>
            </a:extLst>
          </p:cNvPr>
          <p:cNvSpPr/>
          <p:nvPr/>
        </p:nvSpPr>
        <p:spPr>
          <a:xfrm>
            <a:off x="0" y="6597352"/>
            <a:ext cx="40132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52409565-D8FA-1FE5-0A9D-8194AB247161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1040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DA159-644A-7851-0C6E-FE7D4A57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40" y="2357678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406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 d’entreprise</a:t>
            </a:r>
          </a:p>
          <a:p>
            <a:pPr algn="ctr"/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729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et gérer les détails de leur entreprise.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Créer des enquêtes personnalisées.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Gérer les programmes de fidélité.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64CD-5E30-C23D-75FF-A282999B63F7}"/>
              </a:ext>
            </a:extLst>
          </p:cNvPr>
          <p:cNvSpPr txBox="1"/>
          <p:nvPr/>
        </p:nvSpPr>
        <p:spPr>
          <a:xfrm>
            <a:off x="4363273" y="53958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Générer des QR codes.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775B2-4396-5C92-6DD3-2A73CEAB527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!!progress bar">
            <a:extLst>
              <a:ext uri="{FF2B5EF4-FFF2-40B4-BE49-F238E27FC236}">
                <a16:creationId xmlns:a16="http://schemas.microsoft.com/office/drawing/2014/main" id="{05EFDEBA-7A5B-1705-75FB-5DDA003ED5DB}"/>
              </a:ext>
            </a:extLst>
          </p:cNvPr>
          <p:cNvSpPr/>
          <p:nvPr/>
        </p:nvSpPr>
        <p:spPr>
          <a:xfrm>
            <a:off x="-1" y="6597352"/>
            <a:ext cx="4363273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7FE2499E-E2E2-38E5-7604-E7C076C1CA6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399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6D8565-C17F-6E0A-D63C-0FDFF2C2B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39" y="2397671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2583" y="3819669"/>
            <a:ext cx="406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72321-30DD-3594-1DCB-C5C26E242E94}"/>
              </a:ext>
            </a:extLst>
          </p:cNvPr>
          <p:cNvSpPr txBox="1"/>
          <p:nvPr/>
        </p:nvSpPr>
        <p:spPr>
          <a:xfrm>
            <a:off x="4404129" y="1567992"/>
            <a:ext cx="729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Fournir des informations de base.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F39E3-F52A-A6DE-0724-846939C823DB}"/>
              </a:ext>
            </a:extLst>
          </p:cNvPr>
          <p:cNvSpPr txBox="1"/>
          <p:nvPr/>
        </p:nvSpPr>
        <p:spPr>
          <a:xfrm>
            <a:off x="4363273" y="2828895"/>
            <a:ext cx="63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Exprimer leur satisfaction.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E39D4-885F-D658-60A6-FFE8EB4D1F0E}"/>
              </a:ext>
            </a:extLst>
          </p:cNvPr>
          <p:cNvSpPr txBox="1"/>
          <p:nvPr/>
        </p:nvSpPr>
        <p:spPr>
          <a:xfrm>
            <a:off x="4404129" y="4154323"/>
            <a:ext cx="79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Évaluer l’expérience globale.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F05B9-DA02-9EC3-47BD-0C7BCAA500AE}"/>
              </a:ext>
            </a:extLst>
          </p:cNvPr>
          <p:cNvSpPr txBox="1"/>
          <p:nvPr/>
        </p:nvSpPr>
        <p:spPr>
          <a:xfrm>
            <a:off x="4515673" y="5548234"/>
            <a:ext cx="664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Participer au Programme de Fidélité.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69394-0826-1127-E7B7-BF89161590E5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besoins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0378F103-5CDF-B86D-39D5-B72B0AF9BFF6}"/>
              </a:ext>
            </a:extLst>
          </p:cNvPr>
          <p:cNvSpPr/>
          <p:nvPr/>
        </p:nvSpPr>
        <p:spPr>
          <a:xfrm>
            <a:off x="-1" y="6597352"/>
            <a:ext cx="47244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481A79F9-A5A9-D827-344B-BFE748AA4967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03618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21" grpId="0"/>
      <p:bldP spid="26" grpId="0"/>
      <p:bldP spid="2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Modèle de développement</a:t>
            </a:r>
            <a:endParaRPr lang="en-US" sz="24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89ED1A-728D-CC14-3637-F3661856D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67" y="1510556"/>
            <a:ext cx="10309603" cy="3836889"/>
          </a:xfrm>
          <a:prstGeom prst="rect">
            <a:avLst/>
          </a:prstGeom>
        </p:spPr>
      </p:pic>
      <p:sp>
        <p:nvSpPr>
          <p:cNvPr id="27" name="!!progress bar">
            <a:extLst>
              <a:ext uri="{FF2B5EF4-FFF2-40B4-BE49-F238E27FC236}">
                <a16:creationId xmlns:a16="http://schemas.microsoft.com/office/drawing/2014/main" id="{D12BC697-6214-BEE3-D625-432BFB76559F}"/>
              </a:ext>
            </a:extLst>
          </p:cNvPr>
          <p:cNvSpPr/>
          <p:nvPr/>
        </p:nvSpPr>
        <p:spPr>
          <a:xfrm>
            <a:off x="-1" y="6597352"/>
            <a:ext cx="51054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F8ADFA65-808F-3669-BDC6-33C3318F7014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0094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37F5D-F557-14F7-A7C9-A552D97F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644793"/>
            <a:ext cx="8750300" cy="4720079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615B7153-ECB2-4430-733D-4652FDF158AE}"/>
              </a:ext>
            </a:extLst>
          </p:cNvPr>
          <p:cNvSpPr/>
          <p:nvPr/>
        </p:nvSpPr>
        <p:spPr>
          <a:xfrm>
            <a:off x="-1" y="6597352"/>
            <a:ext cx="5181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484872DC-E054-A70C-9FC7-7245E45F5D78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62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344015"/>
            <a:ext cx="95322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Authentification des administrateurs.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Mise à jour du profil.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administrateurs par le super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1 </a:t>
            </a:r>
          </a:p>
        </p:txBody>
      </p:sp>
      <p:sp>
        <p:nvSpPr>
          <p:cNvPr id="26" name="!!progress bar">
            <a:extLst>
              <a:ext uri="{FF2B5EF4-FFF2-40B4-BE49-F238E27FC236}">
                <a16:creationId xmlns:a16="http://schemas.microsoft.com/office/drawing/2014/main" id="{13FAC4F5-A396-055C-E420-310FFC851A54}"/>
              </a:ext>
            </a:extLst>
          </p:cNvPr>
          <p:cNvSpPr/>
          <p:nvPr/>
        </p:nvSpPr>
        <p:spPr>
          <a:xfrm>
            <a:off x="-1" y="6597352"/>
            <a:ext cx="56578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2750AAD8-2548-3E69-886E-9A60B61431ED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4797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1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96446" y="1356400"/>
            <a:ext cx="4050653" cy="5205521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5171B1CE-EF81-628E-77B7-41B3210379A2}"/>
              </a:ext>
            </a:extLst>
          </p:cNvPr>
          <p:cNvSpPr/>
          <p:nvPr/>
        </p:nvSpPr>
        <p:spPr>
          <a:xfrm>
            <a:off x="-1" y="6597352"/>
            <a:ext cx="60960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E0314E67-16D4-9D46-7984-0B7F150D2F47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29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3996204" y="2863503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rôles.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des privilèges.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1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898332B3-0BBD-9CE1-5FFE-8EC9E62F2616}"/>
              </a:ext>
            </a:extLst>
          </p:cNvPr>
          <p:cNvSpPr/>
          <p:nvPr/>
        </p:nvSpPr>
        <p:spPr>
          <a:xfrm>
            <a:off x="-1" y="6597352"/>
            <a:ext cx="65405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2622D73F-7777-F8F3-A383-F629737CC608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87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37">
            <a:extLst>
              <a:ext uri="{FF2B5EF4-FFF2-40B4-BE49-F238E27FC236}">
                <a16:creationId xmlns:a16="http://schemas.microsoft.com/office/drawing/2014/main" id="{BC4D7140-EE8D-B93C-070C-A31AC856ACB9}"/>
              </a:ext>
            </a:extLst>
          </p:cNvPr>
          <p:cNvSpPr/>
          <p:nvPr/>
        </p:nvSpPr>
        <p:spPr>
          <a:xfrm>
            <a:off x="-139653" y="-128631"/>
            <a:ext cx="7115262" cy="7115262"/>
          </a:xfrm>
          <a:prstGeom prst="arc">
            <a:avLst>
              <a:gd name="adj1" fmla="val 17156282"/>
              <a:gd name="adj2" fmla="val 4313344"/>
            </a:avLst>
          </a:prstGeom>
          <a:ln w="254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B4F930B-B771-45FB-EC21-68322020D1C7}"/>
              </a:ext>
            </a:extLst>
          </p:cNvPr>
          <p:cNvGrpSpPr/>
          <p:nvPr/>
        </p:nvGrpSpPr>
        <p:grpSpPr>
          <a:xfrm>
            <a:off x="5876346" y="1126832"/>
            <a:ext cx="891592" cy="891591"/>
            <a:chOff x="4864427" y="507817"/>
            <a:chExt cx="958546" cy="958545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EBCC793-6605-F4FA-DA72-B6A16E725F2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02E24F1-2B76-EB3D-CC8F-AC3D657FB0CF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6DBE35B-746B-1D45-25D3-8C35974D9598}"/>
              </a:ext>
            </a:extLst>
          </p:cNvPr>
          <p:cNvSpPr txBox="1"/>
          <p:nvPr/>
        </p:nvSpPr>
        <p:spPr>
          <a:xfrm>
            <a:off x="6395169" y="1916539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33319F-D98D-D318-7295-791385FBA7AB}"/>
              </a:ext>
            </a:extLst>
          </p:cNvPr>
          <p:cNvGrpSpPr/>
          <p:nvPr/>
        </p:nvGrpSpPr>
        <p:grpSpPr>
          <a:xfrm>
            <a:off x="1109276" y="990600"/>
            <a:ext cx="4876800" cy="4876800"/>
            <a:chOff x="600300" y="1629000"/>
            <a:chExt cx="3600000" cy="3600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F95280-7D2C-9FBF-5E0B-B686B1042671}"/>
                </a:ext>
              </a:extLst>
            </p:cNvPr>
            <p:cNvSpPr/>
            <p:nvPr/>
          </p:nvSpPr>
          <p:spPr>
            <a:xfrm>
              <a:off x="600300" y="1629000"/>
              <a:ext cx="3600000" cy="3600000"/>
            </a:xfrm>
            <a:prstGeom prst="ellipse">
              <a:avLst/>
            </a:prstGeom>
            <a:solidFill>
              <a:srgbClr val="A0C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395DE2-7731-C82B-A480-3D585B6D3F80}"/>
                </a:ext>
              </a:extLst>
            </p:cNvPr>
            <p:cNvSpPr/>
            <p:nvPr/>
          </p:nvSpPr>
          <p:spPr>
            <a:xfrm>
              <a:off x="951863" y="1980563"/>
              <a:ext cx="2896875" cy="2896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267832C-1FC4-3216-7C21-A8426AD6EEC8}"/>
              </a:ext>
            </a:extLst>
          </p:cNvPr>
          <p:cNvSpPr/>
          <p:nvPr/>
        </p:nvSpPr>
        <p:spPr>
          <a:xfrm>
            <a:off x="6156023" y="395085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938692-463D-E855-7AD8-649C12AD1F29}"/>
              </a:ext>
            </a:extLst>
          </p:cNvPr>
          <p:cNvSpPr/>
          <p:nvPr/>
        </p:nvSpPr>
        <p:spPr>
          <a:xfrm>
            <a:off x="7111373" y="5095602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19366E-1C08-3B69-13D6-C4F99A978A5B}"/>
              </a:ext>
            </a:extLst>
          </p:cNvPr>
          <p:cNvSpPr/>
          <p:nvPr/>
        </p:nvSpPr>
        <p:spPr>
          <a:xfrm>
            <a:off x="7483106" y="3843823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Etude technique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AD5D7A-E9A4-0B29-C9A0-4B70C5A345BD}"/>
              </a:ext>
            </a:extLst>
          </p:cNvPr>
          <p:cNvSpPr/>
          <p:nvPr/>
        </p:nvSpPr>
        <p:spPr>
          <a:xfrm>
            <a:off x="6941588" y="1351153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2EEF27-074D-E4A7-1F61-EB5E0D7E18AC}"/>
              </a:ext>
            </a:extLst>
          </p:cNvPr>
          <p:cNvSpPr/>
          <p:nvPr/>
        </p:nvSpPr>
        <p:spPr>
          <a:xfrm>
            <a:off x="7371679" y="2514360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980DD7-BD56-A5B1-B7CB-6CD926508EB2}"/>
              </a:ext>
            </a:extLst>
          </p:cNvPr>
          <p:cNvGrpSpPr/>
          <p:nvPr/>
        </p:nvGrpSpPr>
        <p:grpSpPr>
          <a:xfrm>
            <a:off x="6068954" y="4852811"/>
            <a:ext cx="891591" cy="891590"/>
            <a:chOff x="4864427" y="507817"/>
            <a:chExt cx="958546" cy="95854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50A4415-2865-1FA6-E8F6-DC16200D3DBC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2F8EB55-C411-1818-1A09-E224963D1E16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6A4D14A-BE5A-59B8-ACB7-E5B8C24F2FAA}"/>
              </a:ext>
            </a:extLst>
          </p:cNvPr>
          <p:cNvSpPr txBox="1"/>
          <p:nvPr/>
        </p:nvSpPr>
        <p:spPr>
          <a:xfrm>
            <a:off x="6204718" y="5014933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05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09759E-EE38-0BDD-D6A4-9C51B219B00C}"/>
              </a:ext>
            </a:extLst>
          </p:cNvPr>
          <p:cNvGrpSpPr/>
          <p:nvPr/>
        </p:nvGrpSpPr>
        <p:grpSpPr>
          <a:xfrm>
            <a:off x="6470741" y="3606816"/>
            <a:ext cx="891591" cy="891590"/>
            <a:chOff x="4864427" y="507817"/>
            <a:chExt cx="958546" cy="958545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47C03C9-4EF4-C8FB-21E2-015429FE6F1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B10FA93-D154-8697-EBF9-DA1C4D32B905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9756C00-B560-F92A-AC1C-4E61EEB2CE8C}"/>
              </a:ext>
            </a:extLst>
          </p:cNvPr>
          <p:cNvSpPr txBox="1"/>
          <p:nvPr/>
        </p:nvSpPr>
        <p:spPr>
          <a:xfrm>
            <a:off x="6591515" y="3768938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04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5834B3-3F8D-CE23-1D4D-D214E4AAA3CF}"/>
              </a:ext>
            </a:extLst>
          </p:cNvPr>
          <p:cNvSpPr/>
          <p:nvPr/>
        </p:nvSpPr>
        <p:spPr>
          <a:xfrm>
            <a:off x="6034199" y="6123938"/>
            <a:ext cx="479602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24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2CA7D69-2891-31A2-8912-01BDF6BC719F}"/>
              </a:ext>
            </a:extLst>
          </p:cNvPr>
          <p:cNvGrpSpPr/>
          <p:nvPr/>
        </p:nvGrpSpPr>
        <p:grpSpPr>
          <a:xfrm>
            <a:off x="4979465" y="5888456"/>
            <a:ext cx="891591" cy="891590"/>
            <a:chOff x="4864427" y="507817"/>
            <a:chExt cx="958546" cy="95854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80A8BB-A52C-AAE6-214E-06A697A640D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110DF66-67E5-D361-7754-1C6CB93125B4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27C8D34-7AFE-E8CC-16F7-CE269003AD6F}"/>
              </a:ext>
            </a:extLst>
          </p:cNvPr>
          <p:cNvSpPr txBox="1"/>
          <p:nvPr/>
        </p:nvSpPr>
        <p:spPr>
          <a:xfrm>
            <a:off x="5115229" y="6035588"/>
            <a:ext cx="713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06</a:t>
            </a:r>
            <a:endParaRPr lang="fr-FR" sz="2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75A8F8-503D-2135-2A8D-3EBED1488EC5}"/>
              </a:ext>
            </a:extLst>
          </p:cNvPr>
          <p:cNvGrpSpPr/>
          <p:nvPr/>
        </p:nvGrpSpPr>
        <p:grpSpPr>
          <a:xfrm>
            <a:off x="5036553" y="163142"/>
            <a:ext cx="891592" cy="891591"/>
            <a:chOff x="4864427" y="507817"/>
            <a:chExt cx="958546" cy="95854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3A3AEF7-ADB1-3E78-614F-01C0F1AC7B3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6CFE2EE-6FAE-3598-FA5D-0A0FB071B727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7D34FAB-DA75-9977-F1C5-37173E859D09}"/>
              </a:ext>
            </a:extLst>
          </p:cNvPr>
          <p:cNvSpPr txBox="1"/>
          <p:nvPr/>
        </p:nvSpPr>
        <p:spPr>
          <a:xfrm>
            <a:off x="5172371" y="35131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D77BD8-D297-7A44-FA8B-B2F35E3B660B}"/>
              </a:ext>
            </a:extLst>
          </p:cNvPr>
          <p:cNvSpPr txBox="1"/>
          <p:nvPr/>
        </p:nvSpPr>
        <p:spPr>
          <a:xfrm>
            <a:off x="6012164" y="131500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7089969-2098-A1DC-649A-917481F37BC6}"/>
              </a:ext>
            </a:extLst>
          </p:cNvPr>
          <p:cNvGrpSpPr/>
          <p:nvPr/>
        </p:nvGrpSpPr>
        <p:grpSpPr>
          <a:xfrm>
            <a:off x="6374764" y="2312712"/>
            <a:ext cx="891592" cy="891591"/>
            <a:chOff x="4864427" y="507817"/>
            <a:chExt cx="958546" cy="958545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93917AC-4112-9613-E559-13AB8928A113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DD035E8-1ADE-4376-EBDC-8E4AFA36354D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660BD791-59DD-12DB-28B0-E25D915B0156}"/>
              </a:ext>
            </a:extLst>
          </p:cNvPr>
          <p:cNvSpPr txBox="1"/>
          <p:nvPr/>
        </p:nvSpPr>
        <p:spPr>
          <a:xfrm>
            <a:off x="6510582" y="2500889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03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A632FDF8-0304-AF67-84E4-53F4B0968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77" y="2281701"/>
            <a:ext cx="2294598" cy="2294598"/>
          </a:xfrm>
          <a:prstGeom prst="rect">
            <a:avLst/>
          </a:prstGeom>
        </p:spPr>
      </p:pic>
      <p:sp>
        <p:nvSpPr>
          <p:cNvPr id="4" name="!!progress bar">
            <a:extLst>
              <a:ext uri="{FF2B5EF4-FFF2-40B4-BE49-F238E27FC236}">
                <a16:creationId xmlns:a16="http://schemas.microsoft.com/office/drawing/2014/main" id="{ACAA53D6-A327-EE0E-C87C-5B51F631EF41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0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2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18446" y="1374214"/>
            <a:ext cx="7174854" cy="5185038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1FCF2A9F-9A74-DC1A-7DE4-D5EB2A7B3E60}"/>
              </a:ext>
            </a:extLst>
          </p:cNvPr>
          <p:cNvSpPr/>
          <p:nvPr/>
        </p:nvSpPr>
        <p:spPr>
          <a:xfrm>
            <a:off x="-1" y="6597352"/>
            <a:ext cx="70040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C151A6C6-BF28-67FA-0A79-B877BD659D3C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996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344015"/>
            <a:ext cx="95322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Consultation des propriétaires , entreprises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 les enquêtes de satisfaction.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Activation et désactivation des comptes 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2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B3FB5F22-E559-98A5-3F7A-053828CF1621}"/>
              </a:ext>
            </a:extLst>
          </p:cNvPr>
          <p:cNvSpPr/>
          <p:nvPr/>
        </p:nvSpPr>
        <p:spPr>
          <a:xfrm>
            <a:off x="-1" y="6597352"/>
            <a:ext cx="7454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B333E455-7C1F-4E04-04AD-F98B612621C4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6099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1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76667" y="1426446"/>
            <a:ext cx="9578267" cy="4650065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7F697229-78B4-D526-C94B-6A36CA3DAD4B}"/>
              </a:ext>
            </a:extLst>
          </p:cNvPr>
          <p:cNvSpPr/>
          <p:nvPr/>
        </p:nvSpPr>
        <p:spPr>
          <a:xfrm>
            <a:off x="-1" y="6597352"/>
            <a:ext cx="7835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EE763E81-8B65-236D-1E56-7327AA9DC5EB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746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3017115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Configuration des paramètres globaux</a:t>
            </a:r>
            <a:b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l’application par le super 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2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8811C1DE-82E3-3788-E072-F9E06A99212E}"/>
              </a:ext>
            </a:extLst>
          </p:cNvPr>
          <p:cNvSpPr/>
          <p:nvPr/>
        </p:nvSpPr>
        <p:spPr>
          <a:xfrm>
            <a:off x="-1" y="6597352"/>
            <a:ext cx="82486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058C2680-A91B-D8C5-7376-D3FC0E9B117A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27470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7427F-A2B1-9D07-FE09-EA1D92773010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classes de sprint 2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E071A4-A057-5063-B552-6D340864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0673" y="1458033"/>
            <a:ext cx="11035227" cy="4908245"/>
          </a:xfrm>
          <a:prstGeom prst="rect">
            <a:avLst/>
          </a:prstGeom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B51D5FC8-0928-BC4A-8EFD-FD20EA21C108}"/>
              </a:ext>
            </a:extLst>
          </p:cNvPr>
          <p:cNvSpPr/>
          <p:nvPr/>
        </p:nvSpPr>
        <p:spPr>
          <a:xfrm>
            <a:off x="-1" y="6597352"/>
            <a:ext cx="86995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A21E1D33-EBBB-8194-0680-F59EDCC08AEA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9772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4063968" y="2585315"/>
            <a:ext cx="953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Génération des statistiques.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Exportation des données en PDF et CSV.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3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5F27FB8F-10C3-3DEF-90EC-C54E5B0F82B6}"/>
              </a:ext>
            </a:extLst>
          </p:cNvPr>
          <p:cNvSpPr/>
          <p:nvPr/>
        </p:nvSpPr>
        <p:spPr>
          <a:xfrm>
            <a:off x="-1" y="6597352"/>
            <a:ext cx="90551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42499797-B6A1-05FA-703F-E65C2392F9D1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471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Interface : </a:t>
            </a:r>
            <a:r>
              <a:rPr lang="fr-FR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Statistiques</a:t>
            </a:r>
            <a:endParaRPr lang="fr-FR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24967-E59D-B906-ABBE-2A1E5FF1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372321"/>
            <a:ext cx="7747000" cy="4936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C30F185E-05C0-FB0C-0F2F-D5B4BD157B93}"/>
              </a:ext>
            </a:extLst>
          </p:cNvPr>
          <p:cNvSpPr/>
          <p:nvPr/>
        </p:nvSpPr>
        <p:spPr>
          <a:xfrm>
            <a:off x="-1" y="6597352"/>
            <a:ext cx="95123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55">
            <a:extLst>
              <a:ext uri="{FF2B5EF4-FFF2-40B4-BE49-F238E27FC236}">
                <a16:creationId xmlns:a16="http://schemas.microsoft.com/office/drawing/2014/main" id="{CA061D95-D9BD-C7B4-36B7-BB92EAE42693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4289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Interface : </a:t>
            </a:r>
            <a:r>
              <a:rPr lang="en-US" sz="2400" b="1" dirty="0" err="1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Statistiques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ED9AA4-3FBF-5E14-A969-21DEF4385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 b="78353"/>
          <a:stretch/>
        </p:blipFill>
        <p:spPr bwMode="auto">
          <a:xfrm>
            <a:off x="2269490" y="1580507"/>
            <a:ext cx="7653020" cy="573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2BB16-B219-CE28-B40B-3EFF3520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8683" y="2289847"/>
            <a:ext cx="5414634" cy="227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6FCE44-DCF6-2180-E6D3-708C0BB54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"/>
          <a:stretch/>
        </p:blipFill>
        <p:spPr bwMode="auto">
          <a:xfrm>
            <a:off x="2355825" y="4568152"/>
            <a:ext cx="7480351" cy="176743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!!progress bar">
            <a:extLst>
              <a:ext uri="{FF2B5EF4-FFF2-40B4-BE49-F238E27FC236}">
                <a16:creationId xmlns:a16="http://schemas.microsoft.com/office/drawing/2014/main" id="{0D0209F5-7BBB-68D7-80AE-AA60C16F018F}"/>
              </a:ext>
            </a:extLst>
          </p:cNvPr>
          <p:cNvSpPr/>
          <p:nvPr/>
        </p:nvSpPr>
        <p:spPr>
          <a:xfrm>
            <a:off x="-1" y="6597352"/>
            <a:ext cx="992251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2FA05873-7ED3-8F45-B235-8F9AABCC1A3C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6217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</a:t>
            </a: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ning des sprints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C1163-1ADC-87DF-8B00-49834689C01E}"/>
              </a:ext>
            </a:extLst>
          </p:cNvPr>
          <p:cNvSpPr/>
          <p:nvPr/>
        </p:nvSpPr>
        <p:spPr>
          <a:xfrm>
            <a:off x="1326142" y="2533754"/>
            <a:ext cx="2267958" cy="2831335"/>
          </a:xfrm>
          <a:prstGeom prst="rect">
            <a:avLst/>
          </a:prstGeom>
          <a:solidFill>
            <a:srgbClr val="CAE9EB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D06E-B1E4-A39B-EC15-0D8B3B45B1C7}"/>
              </a:ext>
            </a:extLst>
          </p:cNvPr>
          <p:cNvSpPr txBox="1"/>
          <p:nvPr/>
        </p:nvSpPr>
        <p:spPr>
          <a:xfrm>
            <a:off x="1893298" y="3546163"/>
            <a:ext cx="4523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  <a:endParaRPr lang="fr-FR" sz="5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843CA-5D57-8BDE-AEE9-D31B58596BC5}"/>
              </a:ext>
            </a:extLst>
          </p:cNvPr>
          <p:cNvSpPr txBox="1"/>
          <p:nvPr/>
        </p:nvSpPr>
        <p:spPr>
          <a:xfrm>
            <a:off x="1728246" y="3194003"/>
            <a:ext cx="1514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SPRINT</a:t>
            </a:r>
            <a:endParaRPr lang="fr-FR" sz="4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89894-A5FB-9718-2E77-D5867F31D730}"/>
              </a:ext>
            </a:extLst>
          </p:cNvPr>
          <p:cNvSpPr txBox="1"/>
          <p:nvPr/>
        </p:nvSpPr>
        <p:spPr>
          <a:xfrm>
            <a:off x="3816401" y="3168115"/>
            <a:ext cx="953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Attribution de tâches par le super administrateur.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19931-C5E2-AFA8-BBE8-F56988D3F09A}"/>
              </a:ext>
            </a:extLst>
          </p:cNvPr>
          <p:cNvSpPr/>
          <p:nvPr/>
        </p:nvSpPr>
        <p:spPr>
          <a:xfrm>
            <a:off x="1326142" y="1883482"/>
            <a:ext cx="2267957" cy="641860"/>
          </a:xfrm>
          <a:prstGeom prst="rect">
            <a:avLst/>
          </a:prstGeom>
          <a:solidFill>
            <a:srgbClr val="0097B2"/>
          </a:solidFill>
          <a:ln>
            <a:solidFill>
              <a:srgbClr val="CA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57A8E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B6D73-6FF5-AB3A-DF0F-4814F45B1728}"/>
              </a:ext>
            </a:extLst>
          </p:cNvPr>
          <p:cNvSpPr txBox="1"/>
          <p:nvPr/>
        </p:nvSpPr>
        <p:spPr>
          <a:xfrm>
            <a:off x="1364243" y="1988361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RELEASE 3 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ACDBF6EC-446A-C795-24F0-E3815E42D78C}"/>
              </a:ext>
            </a:extLst>
          </p:cNvPr>
          <p:cNvSpPr/>
          <p:nvPr/>
        </p:nvSpPr>
        <p:spPr>
          <a:xfrm>
            <a:off x="-1" y="6597352"/>
            <a:ext cx="103759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E0ADE7BF-30A1-2E4C-E6FA-0819A9CAD2EA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201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1112729" y="4239605"/>
            <a:ext cx="10309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outils Techniques             Architecture du projet</a:t>
            </a: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77C9F129-838B-9F0F-8F2E-6E07D69CF832}"/>
              </a:ext>
            </a:extLst>
          </p:cNvPr>
          <p:cNvSpPr/>
          <p:nvPr/>
        </p:nvSpPr>
        <p:spPr>
          <a:xfrm>
            <a:off x="-1" y="6597352"/>
            <a:ext cx="1078466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55">
            <a:extLst>
              <a:ext uri="{FF2B5EF4-FFF2-40B4-BE49-F238E27FC236}">
                <a16:creationId xmlns:a16="http://schemas.microsoft.com/office/drawing/2014/main" id="{BE7A4F14-5766-32DB-2ADD-DAA4EFDB49C2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11512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  <a:endParaRPr lang="fr-FR" sz="6600" b="1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!!progress bar">
            <a:extLst>
              <a:ext uri="{FF2B5EF4-FFF2-40B4-BE49-F238E27FC236}">
                <a16:creationId xmlns:a16="http://schemas.microsoft.com/office/drawing/2014/main" id="{A85694AB-897D-80F7-BB32-74146A3F94D7}"/>
              </a:ext>
            </a:extLst>
          </p:cNvPr>
          <p:cNvSpPr/>
          <p:nvPr/>
        </p:nvSpPr>
        <p:spPr>
          <a:xfrm>
            <a:off x="0" y="6597352"/>
            <a:ext cx="67564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FCE89C2E-709E-20A2-28B6-8E172D750C25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79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Outils technique </a:t>
            </a:r>
          </a:p>
        </p:txBody>
      </p:sp>
      <p:pic>
        <p:nvPicPr>
          <p:cNvPr id="61" name="Graphic 1">
            <a:extLst>
              <a:ext uri="{FF2B5EF4-FFF2-40B4-BE49-F238E27FC236}">
                <a16:creationId xmlns:a16="http://schemas.microsoft.com/office/drawing/2014/main" id="{A63F3CC3-6F41-0096-087C-ABEC256C4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34" y="2369083"/>
            <a:ext cx="1765080" cy="159030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6244A7D-8AD3-7C77-53FE-7F04B72703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88" y="2522750"/>
            <a:ext cx="2048694" cy="132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A5EA4B-0A8D-2881-E7D9-38E8AAA51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27" y="4922153"/>
            <a:ext cx="2259158" cy="88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4A031B-846F-CDFC-436B-3D5B6CD1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9661" y="2447918"/>
            <a:ext cx="1264712" cy="1421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79836-FA70-5143-CD26-87C3D45AAE4B}"/>
              </a:ext>
            </a:extLst>
          </p:cNvPr>
          <p:cNvSpPr txBox="1"/>
          <p:nvPr/>
        </p:nvSpPr>
        <p:spPr>
          <a:xfrm>
            <a:off x="1577629" y="1514020"/>
            <a:ext cx="8087710" cy="363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Côté Front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83CA2-7BE1-A397-8346-3A2D00D71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58" y="4200149"/>
            <a:ext cx="2149886" cy="2149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598A1-9E72-BB62-1182-401B00544C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51" y="5184512"/>
            <a:ext cx="2553768" cy="64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!!progress bar">
            <a:extLst>
              <a:ext uri="{FF2B5EF4-FFF2-40B4-BE49-F238E27FC236}">
                <a16:creationId xmlns:a16="http://schemas.microsoft.com/office/drawing/2014/main" id="{CF773D2D-7705-D4F9-9D53-2FF875DDC3E0}"/>
              </a:ext>
            </a:extLst>
          </p:cNvPr>
          <p:cNvSpPr/>
          <p:nvPr/>
        </p:nvSpPr>
        <p:spPr>
          <a:xfrm>
            <a:off x="-1" y="6597352"/>
            <a:ext cx="10754935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55">
            <a:extLst>
              <a:ext uri="{FF2B5EF4-FFF2-40B4-BE49-F238E27FC236}">
                <a16:creationId xmlns:a16="http://schemas.microsoft.com/office/drawing/2014/main" id="{5EA9D5C9-519D-9D18-7BB1-BBAFF4E83A6F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55465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EA3403-5DBB-3210-3C9C-0C04D407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48" y="4634730"/>
            <a:ext cx="1574305" cy="15795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BB6BA9-3FBF-188A-49B5-FBF16FC4F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71" y="2340012"/>
            <a:ext cx="1406625" cy="15795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8B47035-90F0-B6FC-F1F2-9FCD4C489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3" y="4610192"/>
            <a:ext cx="2947435" cy="11235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9100D1-E7D3-9D5E-0EBA-05F2D6E18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51" y="4634730"/>
            <a:ext cx="1494000" cy="16404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D04B514-DACB-FEC5-18B8-DA83EF94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1" y="1989341"/>
            <a:ext cx="2280915" cy="22809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C70655A-7D1E-4712-429F-49A388DE27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05" y="2769963"/>
            <a:ext cx="3542391" cy="9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Côté Back End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21E37247-40DE-0024-50C2-55B2C166C77B}"/>
              </a:ext>
            </a:extLst>
          </p:cNvPr>
          <p:cNvSpPr/>
          <p:nvPr/>
        </p:nvSpPr>
        <p:spPr>
          <a:xfrm>
            <a:off x="-1" y="6597352"/>
            <a:ext cx="10999597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F9993740-1A21-0028-778B-33DE68AAED20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58501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11858DF-35B7-AA95-CEBD-A00F9D501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619" y="2309614"/>
            <a:ext cx="4284763" cy="2238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Base de données 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56FC474A-31AD-BE41-F07F-B182E4C57C41}"/>
              </a:ext>
            </a:extLst>
          </p:cNvPr>
          <p:cNvSpPr/>
          <p:nvPr/>
        </p:nvSpPr>
        <p:spPr>
          <a:xfrm>
            <a:off x="-1" y="6597352"/>
            <a:ext cx="11277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BAD40110-54A0-6901-87C4-7AAFB07DD2B4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930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8F05839-34A6-CACB-326B-341C52DDB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89" y="2934982"/>
            <a:ext cx="1639557" cy="16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DB6BF2-F256-36A1-B03B-C72C7FBA7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35" y="3343620"/>
            <a:ext cx="2339848" cy="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Outils de gestion de version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1B34DABC-91A3-5D41-AE98-E151D7678EF0}"/>
              </a:ext>
            </a:extLst>
          </p:cNvPr>
          <p:cNvSpPr/>
          <p:nvPr/>
        </p:nvSpPr>
        <p:spPr>
          <a:xfrm>
            <a:off x="-1" y="6597352"/>
            <a:ext cx="1148715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974F8455-20CF-0DA9-A337-2AF72BC3F04D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0258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82BC7D-C2E2-0C16-0FEA-D9C6AC07FFAB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8BE5838-2083-9AC5-2C23-2637207D9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35" y="3088820"/>
            <a:ext cx="4404220" cy="13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D015F-F1E7-38E6-FC2F-101B1FC522E6}"/>
              </a:ext>
            </a:extLst>
          </p:cNvPr>
          <p:cNvSpPr txBox="1"/>
          <p:nvPr/>
        </p:nvSpPr>
        <p:spPr>
          <a:xfrm>
            <a:off x="1577629" y="1514020"/>
            <a:ext cx="808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Logiciel de test et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1FB27-2C6E-621F-F6F7-9EB74CC2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32" y="2973268"/>
            <a:ext cx="1570214" cy="1570214"/>
          </a:xfrm>
          <a:prstGeom prst="rect">
            <a:avLst/>
          </a:prstGeom>
        </p:spPr>
      </p:pic>
      <p:sp>
        <p:nvSpPr>
          <p:cNvPr id="17" name="!!progress bar">
            <a:extLst>
              <a:ext uri="{FF2B5EF4-FFF2-40B4-BE49-F238E27FC236}">
                <a16:creationId xmlns:a16="http://schemas.microsoft.com/office/drawing/2014/main" id="{A400A7F5-563E-5CE3-3FE9-B0D423524B30}"/>
              </a:ext>
            </a:extLst>
          </p:cNvPr>
          <p:cNvSpPr/>
          <p:nvPr/>
        </p:nvSpPr>
        <p:spPr>
          <a:xfrm>
            <a:off x="-1" y="6597352"/>
            <a:ext cx="1165860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A66AB21E-92F8-845C-B10F-93F42364545F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4435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673309-D71C-1ACB-A300-52829965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4" y="1553995"/>
            <a:ext cx="11782268" cy="5178656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Architecture du projet</a:t>
            </a:r>
          </a:p>
        </p:txBody>
      </p:sp>
      <p:sp>
        <p:nvSpPr>
          <p:cNvPr id="9" name="!!progress bar">
            <a:extLst>
              <a:ext uri="{FF2B5EF4-FFF2-40B4-BE49-F238E27FC236}">
                <a16:creationId xmlns:a16="http://schemas.microsoft.com/office/drawing/2014/main" id="{BB7A0956-9C23-8473-4843-7626988D8E2A}"/>
              </a:ext>
            </a:extLst>
          </p:cNvPr>
          <p:cNvSpPr/>
          <p:nvPr/>
        </p:nvSpPr>
        <p:spPr>
          <a:xfrm>
            <a:off x="-1" y="6597352"/>
            <a:ext cx="11782268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638C5444-A05E-5A0D-E6C5-1F93FEDE7A11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2682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98F6D86-F1A8-5530-E1F8-483CA53B245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18E7AF4D-7D3B-C0D4-E448-DBCC8B4D5F22}"/>
              </a:ext>
            </a:extLst>
          </p:cNvPr>
          <p:cNvSpPr/>
          <p:nvPr/>
        </p:nvSpPr>
        <p:spPr>
          <a:xfrm>
            <a:off x="-2" y="6597352"/>
            <a:ext cx="11959653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0AA7F-07D2-E7DE-A769-F44D734805D8}"/>
              </a:ext>
            </a:extLst>
          </p:cNvPr>
          <p:cNvSpPr txBox="1"/>
          <p:nvPr/>
        </p:nvSpPr>
        <p:spPr>
          <a:xfrm>
            <a:off x="1379857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15" name="!!progress bar">
            <a:extLst>
              <a:ext uri="{FF2B5EF4-FFF2-40B4-BE49-F238E27FC236}">
                <a16:creationId xmlns:a16="http://schemas.microsoft.com/office/drawing/2014/main" id="{79C30654-256E-7544-D7EF-6B69013BE907}"/>
              </a:ext>
            </a:extLst>
          </p:cNvPr>
          <p:cNvSpPr/>
          <p:nvPr/>
        </p:nvSpPr>
        <p:spPr>
          <a:xfrm>
            <a:off x="-2" y="6597352"/>
            <a:ext cx="1208405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66ECF1D1-1C7C-89FE-D8FF-8BEADCE42981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8603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Diagramme de Gantt</a:t>
            </a:r>
            <a:endParaRPr lang="fr-FR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4A9AE-F4DA-C702-1E54-6DAD19E95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990" b="939"/>
          <a:stretch/>
        </p:blipFill>
        <p:spPr bwMode="auto">
          <a:xfrm>
            <a:off x="1265051" y="1464688"/>
            <a:ext cx="10568267" cy="43422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!!progress bar">
            <a:extLst>
              <a:ext uri="{FF2B5EF4-FFF2-40B4-BE49-F238E27FC236}">
                <a16:creationId xmlns:a16="http://schemas.microsoft.com/office/drawing/2014/main" id="{4231311A-D56F-B7F6-17F9-B88515C12DE7}"/>
              </a:ext>
            </a:extLst>
          </p:cNvPr>
          <p:cNvSpPr/>
          <p:nvPr/>
        </p:nvSpPr>
        <p:spPr>
          <a:xfrm>
            <a:off x="-2" y="6597352"/>
            <a:ext cx="1204595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55">
            <a:extLst>
              <a:ext uri="{FF2B5EF4-FFF2-40B4-BE49-F238E27FC236}">
                <a16:creationId xmlns:a16="http://schemas.microsoft.com/office/drawing/2014/main" id="{47380910-D55A-3D3D-DA2E-9E59AE4DDA78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73261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D8992A20-EAE0-4410-E055-C90FEB6F17B5}"/>
              </a:ext>
            </a:extLst>
          </p:cNvPr>
          <p:cNvSpPr/>
          <p:nvPr/>
        </p:nvSpPr>
        <p:spPr>
          <a:xfrm>
            <a:off x="0" y="6597352"/>
            <a:ext cx="164010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0AA7F-07D2-E7DE-A769-F44D734805D8}"/>
              </a:ext>
            </a:extLst>
          </p:cNvPr>
          <p:cNvSpPr txBox="1"/>
          <p:nvPr/>
        </p:nvSpPr>
        <p:spPr>
          <a:xfrm>
            <a:off x="1440451" y="2367171"/>
            <a:ext cx="93773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Merci pour votre attention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D343FF44-05DD-3FD6-73B0-ECDD49D212F5}"/>
              </a:ext>
            </a:extLst>
          </p:cNvPr>
          <p:cNvSpPr/>
          <p:nvPr/>
        </p:nvSpPr>
        <p:spPr>
          <a:xfrm>
            <a:off x="-2" y="6597352"/>
            <a:ext cx="1219200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98058B78-2D00-813A-055E-BA8642D25928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1626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407340" y="2875002"/>
            <a:ext cx="93773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</a:t>
            </a:r>
            <a:r>
              <a:rPr lang="fr-FR" sz="6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général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960329" y="4239605"/>
            <a:ext cx="10309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Entreprise d'accueil      Problématique      </a:t>
            </a:r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Solution offerte</a:t>
            </a:r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!!progress bar">
            <a:extLst>
              <a:ext uri="{FF2B5EF4-FFF2-40B4-BE49-F238E27FC236}">
                <a16:creationId xmlns:a16="http://schemas.microsoft.com/office/drawing/2014/main" id="{A85694AB-897D-80F7-BB32-74146A3F94D7}"/>
              </a:ext>
            </a:extLst>
          </p:cNvPr>
          <p:cNvSpPr/>
          <p:nvPr/>
        </p:nvSpPr>
        <p:spPr>
          <a:xfrm>
            <a:off x="0" y="6597352"/>
            <a:ext cx="78232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DCA549CF-A743-DF44-2BC8-C9228995BB2B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8113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B001A0-62CA-01AF-1FE0-8A0DFCACE018}"/>
              </a:ext>
            </a:extLst>
          </p:cNvPr>
          <p:cNvSpPr/>
          <p:nvPr/>
        </p:nvSpPr>
        <p:spPr>
          <a:xfrm>
            <a:off x="0" y="1430833"/>
            <a:ext cx="4564096" cy="5054570"/>
          </a:xfrm>
          <a:custGeom>
            <a:avLst/>
            <a:gdLst>
              <a:gd name="connsiteX0" fmla="*/ 5511737 w 6997645"/>
              <a:gd name="connsiteY0" fmla="*/ 1276893 h 7844571"/>
              <a:gd name="connsiteX1" fmla="*/ 6997646 w 6997645"/>
              <a:gd name="connsiteY1" fmla="*/ 5133395 h 7844571"/>
              <a:gd name="connsiteX2" fmla="*/ 33631 w 6997645"/>
              <a:gd name="connsiteY2" fmla="*/ 7844572 h 7844571"/>
              <a:gd name="connsiteX3" fmla="*/ 0 w 6997645"/>
              <a:gd name="connsiteY3" fmla="*/ 0 h 78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7645" h="7844571">
                <a:moveTo>
                  <a:pt x="5511737" y="1276893"/>
                </a:moveTo>
                <a:lnTo>
                  <a:pt x="6997646" y="5133395"/>
                </a:lnTo>
                <a:lnTo>
                  <a:pt x="33631" y="7844572"/>
                </a:lnTo>
                <a:lnTo>
                  <a:pt x="0" y="0"/>
                </a:lnTo>
                <a:close/>
              </a:path>
            </a:pathLst>
          </a:custGeom>
          <a:solidFill>
            <a:srgbClr val="83DFE9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AF5CAD-9332-FA2D-7F8C-317D6106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r="16555"/>
          <a:stretch/>
        </p:blipFill>
        <p:spPr>
          <a:xfrm>
            <a:off x="64411" y="1499409"/>
            <a:ext cx="4346469" cy="4873465"/>
          </a:xfrm>
          <a:custGeom>
            <a:avLst/>
            <a:gdLst>
              <a:gd name="connsiteX0" fmla="*/ 0 w 6407822"/>
              <a:gd name="connsiteY0" fmla="*/ 0 h 7184750"/>
              <a:gd name="connsiteX1" fmla="*/ 5047159 w 6407822"/>
              <a:gd name="connsiteY1" fmla="*/ 1169482 h 7184750"/>
              <a:gd name="connsiteX2" fmla="*/ 6407822 w 6407822"/>
              <a:gd name="connsiteY2" fmla="*/ 4701641 h 7184750"/>
              <a:gd name="connsiteX3" fmla="*/ 30782 w 6407822"/>
              <a:gd name="connsiteY3" fmla="*/ 7184750 h 7184750"/>
              <a:gd name="connsiteX4" fmla="*/ 0 w 6407822"/>
              <a:gd name="connsiteY4" fmla="*/ 0 h 71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822" h="7184750">
                <a:moveTo>
                  <a:pt x="0" y="0"/>
                </a:moveTo>
                <a:lnTo>
                  <a:pt x="5047159" y="1169482"/>
                </a:lnTo>
                <a:lnTo>
                  <a:pt x="6407822" y="4701641"/>
                </a:lnTo>
                <a:lnTo>
                  <a:pt x="30782" y="71847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1E199A-621B-B56D-7254-83941EEBC47A}"/>
              </a:ext>
            </a:extLst>
          </p:cNvPr>
          <p:cNvSpPr/>
          <p:nvPr/>
        </p:nvSpPr>
        <p:spPr>
          <a:xfrm>
            <a:off x="1410544" y="5275139"/>
            <a:ext cx="1998790" cy="840140"/>
          </a:xfrm>
          <a:custGeom>
            <a:avLst/>
            <a:gdLst>
              <a:gd name="connsiteX0" fmla="*/ 2275452 w 2287955"/>
              <a:gd name="connsiteY0" fmla="*/ 48538 h 911053"/>
              <a:gd name="connsiteX1" fmla="*/ 30609 w 2287955"/>
              <a:gd name="connsiteY1" fmla="*/ 909761 h 911053"/>
              <a:gd name="connsiteX2" fmla="*/ 5481 w 2287955"/>
              <a:gd name="connsiteY2" fmla="*/ 898584 h 911053"/>
              <a:gd name="connsiteX3" fmla="*/ 1298 w 2287955"/>
              <a:gd name="connsiteY3" fmla="*/ 887681 h 911053"/>
              <a:gd name="connsiteX4" fmla="*/ 12482 w 2287955"/>
              <a:gd name="connsiteY4" fmla="*/ 862550 h 911053"/>
              <a:gd name="connsiteX5" fmla="*/ 12496 w 2287955"/>
              <a:gd name="connsiteY5" fmla="*/ 862550 h 911053"/>
              <a:gd name="connsiteX6" fmla="*/ 2257349 w 2287955"/>
              <a:gd name="connsiteY6" fmla="*/ 1292 h 911053"/>
              <a:gd name="connsiteX7" fmla="*/ 2282481 w 2287955"/>
              <a:gd name="connsiteY7" fmla="*/ 12504 h 911053"/>
              <a:gd name="connsiteX8" fmla="*/ 2286664 w 2287955"/>
              <a:gd name="connsiteY8" fmla="*/ 23407 h 911053"/>
              <a:gd name="connsiteX9" fmla="*/ 2275452 w 2287955"/>
              <a:gd name="connsiteY9" fmla="*/ 48538 h 91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7955" h="911053">
                <a:moveTo>
                  <a:pt x="2275452" y="48538"/>
                </a:moveTo>
                <a:lnTo>
                  <a:pt x="30609" y="909761"/>
                </a:lnTo>
                <a:cubicBezTo>
                  <a:pt x="20584" y="913601"/>
                  <a:pt x="9341" y="908595"/>
                  <a:pt x="5481" y="898584"/>
                </a:cubicBezTo>
                <a:lnTo>
                  <a:pt x="1298" y="887681"/>
                </a:lnTo>
                <a:cubicBezTo>
                  <a:pt x="-2552" y="877669"/>
                  <a:pt x="2453" y="866390"/>
                  <a:pt x="12482" y="862550"/>
                </a:cubicBezTo>
                <a:cubicBezTo>
                  <a:pt x="12485" y="862550"/>
                  <a:pt x="12492" y="862550"/>
                  <a:pt x="12496" y="862550"/>
                </a:cubicBezTo>
                <a:lnTo>
                  <a:pt x="2257349" y="1292"/>
                </a:lnTo>
                <a:cubicBezTo>
                  <a:pt x="2267395" y="-2548"/>
                  <a:pt x="2278641" y="2458"/>
                  <a:pt x="2282481" y="12504"/>
                </a:cubicBezTo>
                <a:lnTo>
                  <a:pt x="2286664" y="23407"/>
                </a:lnTo>
                <a:cubicBezTo>
                  <a:pt x="2290504" y="33452"/>
                  <a:pt x="2285498" y="44698"/>
                  <a:pt x="2275452" y="48538"/>
                </a:cubicBezTo>
                <a:close/>
              </a:path>
            </a:pathLst>
          </a:custGeom>
          <a:solidFill>
            <a:srgbClr val="A0C7CC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43AC8C-F0D6-A567-0BEB-FEFCB9C57739}"/>
              </a:ext>
            </a:extLst>
          </p:cNvPr>
          <p:cNvSpPr/>
          <p:nvPr/>
        </p:nvSpPr>
        <p:spPr>
          <a:xfrm>
            <a:off x="3332400" y="4798089"/>
            <a:ext cx="1142891" cy="482218"/>
          </a:xfrm>
          <a:custGeom>
            <a:avLst/>
            <a:gdLst>
              <a:gd name="connsiteX0" fmla="*/ 1295653 w 1308232"/>
              <a:gd name="connsiteY0" fmla="*/ 41276 h 522922"/>
              <a:gd name="connsiteX1" fmla="*/ 27733 w 1308232"/>
              <a:gd name="connsiteY1" fmla="*/ 521653 h 522922"/>
              <a:gd name="connsiteX2" fmla="*/ 2671 w 1308232"/>
              <a:gd name="connsiteY2" fmla="*/ 510408 h 522922"/>
              <a:gd name="connsiteX3" fmla="*/ 2671 w 1308232"/>
              <a:gd name="connsiteY3" fmla="*/ 510373 h 522922"/>
              <a:gd name="connsiteX4" fmla="*/ 1265 w 1308232"/>
              <a:gd name="connsiteY4" fmla="*/ 506739 h 522922"/>
              <a:gd name="connsiteX5" fmla="*/ 12579 w 1308232"/>
              <a:gd name="connsiteY5" fmla="*/ 481642 h 522922"/>
              <a:gd name="connsiteX6" fmla="*/ 1280499 w 1308232"/>
              <a:gd name="connsiteY6" fmla="*/ 1265 h 522922"/>
              <a:gd name="connsiteX7" fmla="*/ 1305596 w 1308232"/>
              <a:gd name="connsiteY7" fmla="*/ 12579 h 522922"/>
              <a:gd name="connsiteX8" fmla="*/ 1306968 w 1308232"/>
              <a:gd name="connsiteY8" fmla="*/ 16213 h 522922"/>
              <a:gd name="connsiteX9" fmla="*/ 1295653 w 1308232"/>
              <a:gd name="connsiteY9" fmla="*/ 41276 h 522922"/>
              <a:gd name="connsiteX10" fmla="*/ 1295653 w 1308232"/>
              <a:gd name="connsiteY10" fmla="*/ 41276 h 52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232" h="522922">
                <a:moveTo>
                  <a:pt x="1295653" y="41276"/>
                </a:moveTo>
                <a:lnTo>
                  <a:pt x="27733" y="521653"/>
                </a:lnTo>
                <a:cubicBezTo>
                  <a:pt x="17722" y="525459"/>
                  <a:pt x="6476" y="520419"/>
                  <a:pt x="2671" y="510408"/>
                </a:cubicBezTo>
                <a:cubicBezTo>
                  <a:pt x="2671" y="510373"/>
                  <a:pt x="2671" y="510373"/>
                  <a:pt x="2671" y="510373"/>
                </a:cubicBezTo>
                <a:lnTo>
                  <a:pt x="1265" y="506739"/>
                </a:lnTo>
                <a:cubicBezTo>
                  <a:pt x="-2541" y="496693"/>
                  <a:pt x="2533" y="485448"/>
                  <a:pt x="12579" y="481642"/>
                </a:cubicBezTo>
                <a:lnTo>
                  <a:pt x="1280499" y="1265"/>
                </a:lnTo>
                <a:cubicBezTo>
                  <a:pt x="1290545" y="-2541"/>
                  <a:pt x="1301791" y="2533"/>
                  <a:pt x="1305596" y="12579"/>
                </a:cubicBezTo>
                <a:lnTo>
                  <a:pt x="1306968" y="16213"/>
                </a:lnTo>
                <a:cubicBezTo>
                  <a:pt x="1310774" y="26259"/>
                  <a:pt x="1305699" y="37470"/>
                  <a:pt x="1295653" y="41276"/>
                </a:cubicBezTo>
                <a:cubicBezTo>
                  <a:pt x="1295653" y="41276"/>
                  <a:pt x="1295653" y="41276"/>
                  <a:pt x="1295653" y="41276"/>
                </a:cubicBezTo>
                <a:close/>
              </a:path>
            </a:pathLst>
          </a:custGeom>
          <a:solidFill>
            <a:srgbClr val="A0C7CC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6" name="Picture 74">
            <a:extLst>
              <a:ext uri="{FF2B5EF4-FFF2-40B4-BE49-F238E27FC236}">
                <a16:creationId xmlns:a16="http://schemas.microsoft.com/office/drawing/2014/main" id="{147BE9E4-147F-E773-BC58-571268FF21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9294" y="2554014"/>
            <a:ext cx="1791800" cy="1749972"/>
          </a:xfrm>
          <a:prstGeom prst="rect">
            <a:avLst/>
          </a:prstGeom>
          <a:noFill/>
          <a:effectLst>
            <a:softEdge rad="12700"/>
          </a:effectLst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C7B0622-A5EB-D95A-BCF7-4BD873DA6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1749"/>
              </p:ext>
            </p:extLst>
          </p:nvPr>
        </p:nvGraphicFramePr>
        <p:xfrm>
          <a:off x="6801873" y="976506"/>
          <a:ext cx="5246886" cy="5548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851">
                  <a:extLst>
                    <a:ext uri="{9D8B030D-6E8A-4147-A177-3AD203B41FA5}">
                      <a16:colId xmlns:a16="http://schemas.microsoft.com/office/drawing/2014/main" val="130398906"/>
                    </a:ext>
                  </a:extLst>
                </a:gridCol>
                <a:gridCol w="2381035">
                  <a:extLst>
                    <a:ext uri="{9D8B030D-6E8A-4147-A177-3AD203B41FA5}">
                      <a16:colId xmlns:a16="http://schemas.microsoft.com/office/drawing/2014/main" val="1204473855"/>
                    </a:ext>
                  </a:extLst>
                </a:gridCol>
              </a:tblGrid>
              <a:tr h="7999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Raison sociale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Major Media</a:t>
                      </a: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25721"/>
                  </a:ext>
                </a:extLst>
              </a:tr>
              <a:tr h="10144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rgbClr val="A0C7CC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Dirigeants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ARTUR CARDOSO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BIRAME FAYE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69565"/>
                  </a:ext>
                </a:extLst>
              </a:tr>
              <a:tr h="63614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Date de création</a:t>
                      </a: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fr-FR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2020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fr-FR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926491"/>
                  </a:ext>
                </a:extLst>
              </a:tr>
              <a:tr h="677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Secteur d’activités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Développement web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Graphic design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Digital marketing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4453"/>
                  </a:ext>
                </a:extLst>
              </a:tr>
              <a:tr h="10853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Adresse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Bureau N°45, immeuble </a:t>
                      </a:r>
                      <a:r>
                        <a:rPr lang="fr-FR" sz="1500" b="0" kern="1200" dirty="0" err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yasmine</a:t>
                      </a: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, entrée A, 4 -ème étage, avenue </a:t>
                      </a:r>
                      <a:r>
                        <a:rPr lang="fr-FR" sz="1500" b="0" kern="1200" dirty="0" err="1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moukawama</a:t>
                      </a:r>
                      <a:r>
                        <a:rPr lang="fr-FR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, Agadir 80000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97886"/>
                  </a:ext>
                </a:extLst>
              </a:tr>
              <a:tr h="309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5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Site web 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74750" marR="74750" marT="37377" marB="37377">
                    <a:solidFill>
                      <a:srgbClr val="83DF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https://majormedia.ma</a:t>
                      </a:r>
                    </a:p>
                  </a:txBody>
                  <a:tcPr marL="74750" marR="74750" marT="37377" marB="3737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88316"/>
                  </a:ext>
                </a:extLst>
              </a:tr>
            </a:tbl>
          </a:graphicData>
        </a:graphic>
      </p:graphicFrame>
      <p:sp>
        <p:nvSpPr>
          <p:cNvPr id="48" name="!!base">
            <a:extLst>
              <a:ext uri="{FF2B5EF4-FFF2-40B4-BE49-F238E27FC236}">
                <a16:creationId xmlns:a16="http://schemas.microsoft.com/office/drawing/2014/main" id="{11D6084D-2F80-74FC-A139-55F00548DE9B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62C65B-59EA-97A3-E8CF-9E68EDC609BB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B8E7C6-DC3F-D2CF-CE44-E2FD2C7FD3DC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Entreprise d'accueil</a:t>
            </a:r>
          </a:p>
        </p:txBody>
      </p:sp>
      <p:sp>
        <p:nvSpPr>
          <p:cNvPr id="2" name="!!progress bar">
            <a:extLst>
              <a:ext uri="{FF2B5EF4-FFF2-40B4-BE49-F238E27FC236}">
                <a16:creationId xmlns:a16="http://schemas.microsoft.com/office/drawing/2014/main" id="{79F7F001-32FD-E401-1CD7-5CABED7C9F3D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!!progress bar">
            <a:extLst>
              <a:ext uri="{FF2B5EF4-FFF2-40B4-BE49-F238E27FC236}">
                <a16:creationId xmlns:a16="http://schemas.microsoft.com/office/drawing/2014/main" id="{4BC0B14F-19FF-A60C-5962-43B8EED05A5D}"/>
              </a:ext>
            </a:extLst>
          </p:cNvPr>
          <p:cNvSpPr/>
          <p:nvPr/>
        </p:nvSpPr>
        <p:spPr>
          <a:xfrm>
            <a:off x="353221" y="6599245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!!progress bar">
            <a:extLst>
              <a:ext uri="{FF2B5EF4-FFF2-40B4-BE49-F238E27FC236}">
                <a16:creationId xmlns:a16="http://schemas.microsoft.com/office/drawing/2014/main" id="{80126A71-73DA-BBE7-7823-EE8928B992E1}"/>
              </a:ext>
            </a:extLst>
          </p:cNvPr>
          <p:cNvSpPr/>
          <p:nvPr/>
        </p:nvSpPr>
        <p:spPr>
          <a:xfrm>
            <a:off x="703310" y="6596854"/>
            <a:ext cx="353221" cy="261146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!!progress bar">
            <a:extLst>
              <a:ext uri="{FF2B5EF4-FFF2-40B4-BE49-F238E27FC236}">
                <a16:creationId xmlns:a16="http://schemas.microsoft.com/office/drawing/2014/main" id="{A31893E0-368E-5A45-8542-010566DA6BC6}"/>
              </a:ext>
            </a:extLst>
          </p:cNvPr>
          <p:cNvSpPr/>
          <p:nvPr/>
        </p:nvSpPr>
        <p:spPr>
          <a:xfrm>
            <a:off x="0" y="6597352"/>
            <a:ext cx="1410544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0C959FCA-E380-8C5C-1F1B-6375BC14D0E7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23233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Problématique</a:t>
            </a: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96469DA6-A0F0-ACEA-36D5-F472166DDA60}"/>
              </a:ext>
            </a:extLst>
          </p:cNvPr>
          <p:cNvSpPr/>
          <p:nvPr/>
        </p:nvSpPr>
        <p:spPr>
          <a:xfrm>
            <a:off x="0" y="6597352"/>
            <a:ext cx="1518920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F402929B-6B87-CB2B-F937-F287D53F5E29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!!progress bar">
            <a:extLst>
              <a:ext uri="{FF2B5EF4-FFF2-40B4-BE49-F238E27FC236}">
                <a16:creationId xmlns:a16="http://schemas.microsoft.com/office/drawing/2014/main" id="{415571F7-E25F-7D1C-A1B5-21711BF12DBE}"/>
              </a:ext>
            </a:extLst>
          </p:cNvPr>
          <p:cNvSpPr/>
          <p:nvPr/>
        </p:nvSpPr>
        <p:spPr>
          <a:xfrm>
            <a:off x="1056531" y="6596854"/>
            <a:ext cx="462389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402CC7-C456-6147-D3AC-25FAE16E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413" y="1263535"/>
            <a:ext cx="3902840" cy="39028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6331B9-698D-64FA-D513-F3C1EE3C4109}"/>
              </a:ext>
            </a:extLst>
          </p:cNvPr>
          <p:cNvSpPr txBox="1"/>
          <p:nvPr/>
        </p:nvSpPr>
        <p:spPr>
          <a:xfrm>
            <a:off x="1542823" y="5075182"/>
            <a:ext cx="2947556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Tâches répétitives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Erreurs humaines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Stockage </a:t>
            </a:r>
            <a:r>
              <a:rPr lang="fr-FR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impratique</a:t>
            </a:r>
            <a:endParaRPr lang="fr-FR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20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321606-4F0A-97BD-0587-D2CD8B16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2477" y="1586983"/>
            <a:ext cx="6054693" cy="4029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B4E65-B0DE-9D3F-8D0D-C5F826D6E951}"/>
              </a:ext>
            </a:extLst>
          </p:cNvPr>
          <p:cNvSpPr txBox="1"/>
          <p:nvPr/>
        </p:nvSpPr>
        <p:spPr>
          <a:xfrm>
            <a:off x="7693916" y="2769592"/>
            <a:ext cx="1768300" cy="65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SURVEY QUESIONNAIRE</a:t>
            </a:r>
            <a:endParaRPr lang="fr-FR" sz="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1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A5FFDC-9584-F738-6C2E-D9C7886A51B0}"/>
              </a:ext>
            </a:extLst>
          </p:cNvPr>
          <p:cNvSpPr txBox="1"/>
          <p:nvPr/>
        </p:nvSpPr>
        <p:spPr>
          <a:xfrm>
            <a:off x="7646954" y="5090424"/>
            <a:ext cx="267353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Inefficace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Inconfort</a:t>
            </a:r>
            <a:endParaRPr lang="fr-FR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23920C-BE6B-28D9-F87C-81A78D44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5" y="3010408"/>
            <a:ext cx="1371488" cy="1436582"/>
          </a:xfrm>
          <a:prstGeom prst="rect">
            <a:avLst/>
          </a:prstGeom>
        </p:spPr>
      </p:pic>
      <p:sp>
        <p:nvSpPr>
          <p:cNvPr id="17" name="TextBox 55">
            <a:extLst>
              <a:ext uri="{FF2B5EF4-FFF2-40B4-BE49-F238E27FC236}">
                <a16:creationId xmlns:a16="http://schemas.microsoft.com/office/drawing/2014/main" id="{B2DDD7FA-59B8-731B-EBC6-C2779CE17AE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55391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8BF6C93-6B62-A578-9131-FDC67D02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05" y="2226592"/>
            <a:ext cx="5489013" cy="3090660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solidFill>
                  <a:srgbClr val="83DFE9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fr-FR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Solution offerte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97BBA3-001C-B0F2-8E23-4645C4893B93}"/>
              </a:ext>
            </a:extLst>
          </p:cNvPr>
          <p:cNvSpPr txBox="1"/>
          <p:nvPr/>
        </p:nvSpPr>
        <p:spPr>
          <a:xfrm>
            <a:off x="7641151" y="2224855"/>
            <a:ext cx="45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Collecte et analyse automatisées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CEDF8B-9B20-6FA6-B8CC-D25E34A9B10A}"/>
              </a:ext>
            </a:extLst>
          </p:cNvPr>
          <p:cNvGrpSpPr/>
          <p:nvPr/>
        </p:nvGrpSpPr>
        <p:grpSpPr>
          <a:xfrm>
            <a:off x="6674014" y="2009893"/>
            <a:ext cx="891592" cy="891591"/>
            <a:chOff x="4864427" y="507817"/>
            <a:chExt cx="958546" cy="95854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E336E0-593F-87E0-E4C3-A96189504FE0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7007E4-A51B-B1FB-B38D-580F1C9E652E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7E88F7-F561-953C-C338-F1876CF61A07}"/>
              </a:ext>
            </a:extLst>
          </p:cNvPr>
          <p:cNvSpPr txBox="1"/>
          <p:nvPr/>
        </p:nvSpPr>
        <p:spPr>
          <a:xfrm>
            <a:off x="6809832" y="2198070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4DFA6-9565-B954-B41C-F694B93CA4C9}"/>
              </a:ext>
            </a:extLst>
          </p:cNvPr>
          <p:cNvSpPr txBox="1"/>
          <p:nvPr/>
        </p:nvSpPr>
        <p:spPr>
          <a:xfrm>
            <a:off x="2165793" y="2216606"/>
            <a:ext cx="474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Gestion satisfaction client</a:t>
            </a: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18E8C3-4978-B3E4-B389-BAAD8498269A}"/>
              </a:ext>
            </a:extLst>
          </p:cNvPr>
          <p:cNvGrpSpPr/>
          <p:nvPr/>
        </p:nvGrpSpPr>
        <p:grpSpPr>
          <a:xfrm>
            <a:off x="1198656" y="2001644"/>
            <a:ext cx="891592" cy="891591"/>
            <a:chOff x="4864427" y="507817"/>
            <a:chExt cx="958546" cy="95854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7789A9-3F3C-B067-124B-6E9F8BDDCEE8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4AD4A9-3536-FAA6-DFE5-AA19D5A3109B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60509F-0C5A-1B75-9B57-95A5605571E6}"/>
              </a:ext>
            </a:extLst>
          </p:cNvPr>
          <p:cNvSpPr txBox="1"/>
          <p:nvPr/>
        </p:nvSpPr>
        <p:spPr>
          <a:xfrm>
            <a:off x="1334474" y="2189821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D63AF2-1A5B-BD15-5625-3FFC5D7A7128}"/>
              </a:ext>
            </a:extLst>
          </p:cNvPr>
          <p:cNvSpPr txBox="1"/>
          <p:nvPr/>
        </p:nvSpPr>
        <p:spPr>
          <a:xfrm>
            <a:off x="4205322" y="4895580"/>
            <a:ext cx="378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Administration et sécurité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016347-912A-A7FF-E1BA-040B8DC63964}"/>
              </a:ext>
            </a:extLst>
          </p:cNvPr>
          <p:cNvGrpSpPr/>
          <p:nvPr/>
        </p:nvGrpSpPr>
        <p:grpSpPr>
          <a:xfrm>
            <a:off x="3182668" y="4682710"/>
            <a:ext cx="891592" cy="891591"/>
            <a:chOff x="4864427" y="507817"/>
            <a:chExt cx="958546" cy="95854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CD3B90-F16D-1362-8993-4729FCA84181}"/>
                </a:ext>
              </a:extLst>
            </p:cNvPr>
            <p:cNvSpPr/>
            <p:nvPr/>
          </p:nvSpPr>
          <p:spPr>
            <a:xfrm>
              <a:off x="4864427" y="507817"/>
              <a:ext cx="958546" cy="958545"/>
            </a:xfrm>
            <a:prstGeom prst="ellipse">
              <a:avLst/>
            </a:prstGeom>
            <a:solidFill>
              <a:srgbClr val="8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B04B8C8-A325-7C65-B0E6-1126830D952F}"/>
                </a:ext>
              </a:extLst>
            </p:cNvPr>
            <p:cNvSpPr/>
            <p:nvPr/>
          </p:nvSpPr>
          <p:spPr>
            <a:xfrm>
              <a:off x="4958035" y="601425"/>
              <a:ext cx="771330" cy="7713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8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01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9CA9E6A-DB80-FA32-C96F-8B56A167BD54}"/>
              </a:ext>
            </a:extLst>
          </p:cNvPr>
          <p:cNvSpPr txBox="1"/>
          <p:nvPr/>
        </p:nvSpPr>
        <p:spPr>
          <a:xfrm>
            <a:off x="3318486" y="4870887"/>
            <a:ext cx="70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03</a:t>
            </a:r>
          </a:p>
        </p:txBody>
      </p:sp>
      <p:sp>
        <p:nvSpPr>
          <p:cNvPr id="57" name="!!progress bar">
            <a:extLst>
              <a:ext uri="{FF2B5EF4-FFF2-40B4-BE49-F238E27FC236}">
                <a16:creationId xmlns:a16="http://schemas.microsoft.com/office/drawing/2014/main" id="{6B74DC4A-6DE0-4C35-23B8-27C0475B8D64}"/>
              </a:ext>
            </a:extLst>
          </p:cNvPr>
          <p:cNvSpPr/>
          <p:nvPr/>
        </p:nvSpPr>
        <p:spPr>
          <a:xfrm>
            <a:off x="0" y="6597352"/>
            <a:ext cx="175984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9" name="!!progress bar">
            <a:extLst>
              <a:ext uri="{FF2B5EF4-FFF2-40B4-BE49-F238E27FC236}">
                <a16:creationId xmlns:a16="http://schemas.microsoft.com/office/drawing/2014/main" id="{91AE71EC-CE26-BE31-E07A-FC8B402C36F9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0" name="!!progress bar">
            <a:extLst>
              <a:ext uri="{FF2B5EF4-FFF2-40B4-BE49-F238E27FC236}">
                <a16:creationId xmlns:a16="http://schemas.microsoft.com/office/drawing/2014/main" id="{D56D5434-A295-77B2-3B92-0158F375410F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1" name="!!progress bar">
            <a:extLst>
              <a:ext uri="{FF2B5EF4-FFF2-40B4-BE49-F238E27FC236}">
                <a16:creationId xmlns:a16="http://schemas.microsoft.com/office/drawing/2014/main" id="{E1182637-3D30-446D-911B-F348B5636EC6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EB2583B3-F39B-97B4-DEEA-5746F0DCE5C3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1888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880133" y="2875002"/>
            <a:ext cx="10431734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6600" b="1" i="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  <a:p>
            <a:pPr algn="ctr">
              <a:spcBef>
                <a:spcPts val="600"/>
              </a:spcBef>
            </a:pPr>
            <a:endParaRPr lang="fr-FR" sz="6600" b="1" i="0" dirty="0">
              <a:solidFill>
                <a:srgbClr val="000000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FDCC8-F34D-97B2-ED8A-60DEE9F52062}"/>
              </a:ext>
            </a:extLst>
          </p:cNvPr>
          <p:cNvSpPr txBox="1"/>
          <p:nvPr/>
        </p:nvSpPr>
        <p:spPr>
          <a:xfrm>
            <a:off x="875911" y="3986388"/>
            <a:ext cx="10506402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fr-FR" sz="2300" noProof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  -  </a:t>
            </a: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fr-FR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besoins - Modèle</a:t>
            </a: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développement - </a:t>
            </a:r>
            <a:r>
              <a:rPr lang="fr-FR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Planification des sprints</a:t>
            </a:r>
          </a:p>
          <a:p>
            <a:endParaRPr lang="fr-FR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FR" sz="2400" noProof="1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!!progress bar">
            <a:extLst>
              <a:ext uri="{FF2B5EF4-FFF2-40B4-BE49-F238E27FC236}">
                <a16:creationId xmlns:a16="http://schemas.microsoft.com/office/drawing/2014/main" id="{8A882838-996F-F826-EDA9-F21C332AFC3E}"/>
              </a:ext>
            </a:extLst>
          </p:cNvPr>
          <p:cNvSpPr/>
          <p:nvPr/>
        </p:nvSpPr>
        <p:spPr>
          <a:xfrm>
            <a:off x="0" y="6597352"/>
            <a:ext cx="2113062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!!progress bar">
            <a:extLst>
              <a:ext uri="{FF2B5EF4-FFF2-40B4-BE49-F238E27FC236}">
                <a16:creationId xmlns:a16="http://schemas.microsoft.com/office/drawing/2014/main" id="{5DFFDB7F-95C0-1982-A698-A0897B180D08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!!progress bar">
            <a:extLst>
              <a:ext uri="{FF2B5EF4-FFF2-40B4-BE49-F238E27FC236}">
                <a16:creationId xmlns:a16="http://schemas.microsoft.com/office/drawing/2014/main" id="{5424F2F9-E109-BA0F-5DDF-4CF9C268A271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!!progress bar">
            <a:extLst>
              <a:ext uri="{FF2B5EF4-FFF2-40B4-BE49-F238E27FC236}">
                <a16:creationId xmlns:a16="http://schemas.microsoft.com/office/drawing/2014/main" id="{A010FD8B-6986-3118-2A9A-992F933B8660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!!progress bar">
            <a:extLst>
              <a:ext uri="{FF2B5EF4-FFF2-40B4-BE49-F238E27FC236}">
                <a16:creationId xmlns:a16="http://schemas.microsoft.com/office/drawing/2014/main" id="{537312B1-79F6-58A1-BB00-49E2D2DF29D2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7A4B6090-C045-008F-57B8-86C5EEF704E6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43766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506BA-27EA-6880-2B47-BD9B9A73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67" y="4340100"/>
            <a:ext cx="1456869" cy="1456869"/>
          </a:xfrm>
          <a:prstGeom prst="rect">
            <a:avLst/>
          </a:prstGeom>
        </p:spPr>
      </p:pic>
      <p:sp>
        <p:nvSpPr>
          <p:cNvPr id="5" name="!!base">
            <a:extLst>
              <a:ext uri="{FF2B5EF4-FFF2-40B4-BE49-F238E27FC236}">
                <a16:creationId xmlns:a16="http://schemas.microsoft.com/office/drawing/2014/main" id="{9E5811B0-9C2D-883F-1511-5E1FE071A7E9}"/>
              </a:ext>
            </a:extLst>
          </p:cNvPr>
          <p:cNvSpPr/>
          <p:nvPr/>
        </p:nvSpPr>
        <p:spPr>
          <a:xfrm>
            <a:off x="0" y="6637345"/>
            <a:ext cx="12192000" cy="2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B9C35-0F5D-A275-6227-189D450A6B41}"/>
              </a:ext>
            </a:extLst>
          </p:cNvPr>
          <p:cNvSpPr/>
          <p:nvPr/>
        </p:nvSpPr>
        <p:spPr>
          <a:xfrm>
            <a:off x="177384" y="650275"/>
            <a:ext cx="11782268" cy="45719"/>
          </a:xfrm>
          <a:prstGeom prst="rect">
            <a:avLst/>
          </a:prstGeom>
          <a:solidFill>
            <a:srgbClr val="A0C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A9F9B116-E955-CEA6-191C-DCE847FFC5DD}"/>
              </a:ext>
            </a:extLst>
          </p:cNvPr>
          <p:cNvSpPr txBox="1"/>
          <p:nvPr/>
        </p:nvSpPr>
        <p:spPr>
          <a:xfrm>
            <a:off x="1867898" y="243324"/>
            <a:ext cx="262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/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Contexte général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41E3-450D-A525-AE5C-1300FCC47D10}"/>
              </a:ext>
            </a:extLst>
          </p:cNvPr>
          <p:cNvSpPr txBox="1"/>
          <p:nvPr/>
        </p:nvSpPr>
        <p:spPr>
          <a:xfrm>
            <a:off x="86527" y="248446"/>
            <a:ext cx="20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D4E38581-1637-1F0D-4C05-F975EC1E7183}"/>
              </a:ext>
            </a:extLst>
          </p:cNvPr>
          <p:cNvSpPr txBox="1"/>
          <p:nvPr/>
        </p:nvSpPr>
        <p:spPr>
          <a:xfrm>
            <a:off x="4063968" y="248446"/>
            <a:ext cx="413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Méthodologie</a:t>
            </a:r>
            <a:r>
              <a:rPr lang="en-US" sz="1600" b="1" i="0" dirty="0">
                <a:solidFill>
                  <a:srgbClr val="83DFE9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travail</a:t>
            </a: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A674E703-3E01-C2B4-A378-EDCD552065D4}"/>
              </a:ext>
            </a:extLst>
          </p:cNvPr>
          <p:cNvSpPr txBox="1"/>
          <p:nvPr/>
        </p:nvSpPr>
        <p:spPr>
          <a:xfrm>
            <a:off x="6915233" y="248875"/>
            <a:ext cx="281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Étude Technique </a:t>
            </a:r>
          </a:p>
        </p:txBody>
      </p:sp>
      <p:sp>
        <p:nvSpPr>
          <p:cNvPr id="14" name="TextBox 55">
            <a:extLst>
              <a:ext uri="{FF2B5EF4-FFF2-40B4-BE49-F238E27FC236}">
                <a16:creationId xmlns:a16="http://schemas.microsoft.com/office/drawing/2014/main" id="{1D6B9F72-D3DF-E784-12B9-AFC5F387F890}"/>
              </a:ext>
            </a:extLst>
          </p:cNvPr>
          <p:cNvSpPr txBox="1"/>
          <p:nvPr/>
        </p:nvSpPr>
        <p:spPr>
          <a:xfrm>
            <a:off x="10754934" y="262134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fr-FR" sz="16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2BC63-5CE7-2FA8-E6C7-30C80772E2C9}"/>
              </a:ext>
            </a:extLst>
          </p:cNvPr>
          <p:cNvSpPr txBox="1"/>
          <p:nvPr/>
        </p:nvSpPr>
        <p:spPr>
          <a:xfrm>
            <a:off x="1176667" y="910656"/>
            <a:ext cx="808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Les </a:t>
            </a:r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acteurs</a:t>
            </a:r>
            <a:endParaRPr lang="en-US" sz="2400" b="1" i="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5F869-B77A-B22B-F1A6-BF81CB347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8" y="4319025"/>
            <a:ext cx="1456869" cy="1456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8BD4C4-9BBC-B1B1-BD2D-CE8CA80E5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32" y="1347030"/>
            <a:ext cx="1456869" cy="1456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8FD24-3F39-5163-62BC-B929D084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38" y="1347029"/>
            <a:ext cx="1456869" cy="145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91D5E-5E34-8C01-83E0-77B6AC823D67}"/>
              </a:ext>
            </a:extLst>
          </p:cNvPr>
          <p:cNvSpPr txBox="1"/>
          <p:nvPr/>
        </p:nvSpPr>
        <p:spPr>
          <a:xfrm>
            <a:off x="1877132" y="5796969"/>
            <a:ext cx="200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50748-DCDE-A8B2-638E-6172D348F371}"/>
              </a:ext>
            </a:extLst>
          </p:cNvPr>
          <p:cNvSpPr txBox="1"/>
          <p:nvPr/>
        </p:nvSpPr>
        <p:spPr>
          <a:xfrm>
            <a:off x="1370549" y="2896278"/>
            <a:ext cx="327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Super Administrateur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327245-A47F-B47C-5634-EDE7C26F568D}"/>
              </a:ext>
            </a:extLst>
          </p:cNvPr>
          <p:cNvSpPr txBox="1"/>
          <p:nvPr/>
        </p:nvSpPr>
        <p:spPr>
          <a:xfrm>
            <a:off x="7248313" y="2888995"/>
            <a:ext cx="327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Administrateur</a:t>
            </a:r>
            <a:endParaRPr lang="fr-FR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5FDC7-3211-8D65-71BC-8DF3D46DC462}"/>
              </a:ext>
            </a:extLst>
          </p:cNvPr>
          <p:cNvSpPr txBox="1"/>
          <p:nvPr/>
        </p:nvSpPr>
        <p:spPr>
          <a:xfrm>
            <a:off x="7242494" y="5929798"/>
            <a:ext cx="375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Propriétaire d’entreprise</a:t>
            </a:r>
          </a:p>
        </p:txBody>
      </p:sp>
      <p:sp>
        <p:nvSpPr>
          <p:cNvPr id="23" name="!!progress bar">
            <a:extLst>
              <a:ext uri="{FF2B5EF4-FFF2-40B4-BE49-F238E27FC236}">
                <a16:creationId xmlns:a16="http://schemas.microsoft.com/office/drawing/2014/main" id="{D3B8933A-96C0-0D97-C5EE-83661277F145}"/>
              </a:ext>
            </a:extLst>
          </p:cNvPr>
          <p:cNvSpPr/>
          <p:nvPr/>
        </p:nvSpPr>
        <p:spPr>
          <a:xfrm>
            <a:off x="0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!!progress bar">
            <a:extLst>
              <a:ext uri="{FF2B5EF4-FFF2-40B4-BE49-F238E27FC236}">
                <a16:creationId xmlns:a16="http://schemas.microsoft.com/office/drawing/2014/main" id="{E1F53BEA-CC70-6BDD-430D-C0984E01B75E}"/>
              </a:ext>
            </a:extLst>
          </p:cNvPr>
          <p:cNvSpPr/>
          <p:nvPr/>
        </p:nvSpPr>
        <p:spPr>
          <a:xfrm>
            <a:off x="353221" y="6596854"/>
            <a:ext cx="353221" cy="263039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!!progress bar">
            <a:extLst>
              <a:ext uri="{FF2B5EF4-FFF2-40B4-BE49-F238E27FC236}">
                <a16:creationId xmlns:a16="http://schemas.microsoft.com/office/drawing/2014/main" id="{1AE5837D-6744-DB51-83C0-A3AD3A5B84F5}"/>
              </a:ext>
            </a:extLst>
          </p:cNvPr>
          <p:cNvSpPr/>
          <p:nvPr/>
        </p:nvSpPr>
        <p:spPr>
          <a:xfrm>
            <a:off x="70331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!!progress bar">
            <a:extLst>
              <a:ext uri="{FF2B5EF4-FFF2-40B4-BE49-F238E27FC236}">
                <a16:creationId xmlns:a16="http://schemas.microsoft.com/office/drawing/2014/main" id="{A81A9310-4422-7F55-6BEE-1D7F1A03A768}"/>
              </a:ext>
            </a:extLst>
          </p:cNvPr>
          <p:cNvSpPr/>
          <p:nvPr/>
        </p:nvSpPr>
        <p:spPr>
          <a:xfrm>
            <a:off x="1056531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!!progress bar">
            <a:extLst>
              <a:ext uri="{FF2B5EF4-FFF2-40B4-BE49-F238E27FC236}">
                <a16:creationId xmlns:a16="http://schemas.microsoft.com/office/drawing/2014/main" id="{172CE5D0-FAFF-996A-83C5-6A1AA877753D}"/>
              </a:ext>
            </a:extLst>
          </p:cNvPr>
          <p:cNvSpPr/>
          <p:nvPr/>
        </p:nvSpPr>
        <p:spPr>
          <a:xfrm>
            <a:off x="140662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!!progress bar">
            <a:extLst>
              <a:ext uri="{FF2B5EF4-FFF2-40B4-BE49-F238E27FC236}">
                <a16:creationId xmlns:a16="http://schemas.microsoft.com/office/drawing/2014/main" id="{55DE5FF5-22C7-7B41-2121-3FBDE9916824}"/>
              </a:ext>
            </a:extLst>
          </p:cNvPr>
          <p:cNvSpPr/>
          <p:nvPr/>
        </p:nvSpPr>
        <p:spPr>
          <a:xfrm>
            <a:off x="1759841" y="6597352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!!progress bar">
            <a:extLst>
              <a:ext uri="{FF2B5EF4-FFF2-40B4-BE49-F238E27FC236}">
                <a16:creationId xmlns:a16="http://schemas.microsoft.com/office/drawing/2014/main" id="{F76436D5-692C-5A7F-3D5E-B8B18B014DA5}"/>
              </a:ext>
            </a:extLst>
          </p:cNvPr>
          <p:cNvSpPr/>
          <p:nvPr/>
        </p:nvSpPr>
        <p:spPr>
          <a:xfrm>
            <a:off x="2109930" y="6596854"/>
            <a:ext cx="353221" cy="260648"/>
          </a:xfrm>
          <a:prstGeom prst="rect">
            <a:avLst/>
          </a:prstGeom>
          <a:gradFill flip="none" rotWithShape="1">
            <a:gsLst>
              <a:gs pos="0">
                <a:srgbClr val="83DFE9"/>
              </a:gs>
              <a:gs pos="96000">
                <a:srgbClr val="83DF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F141EE78-784F-024B-374D-5D1B4E68960E}"/>
              </a:ext>
            </a:extLst>
          </p:cNvPr>
          <p:cNvSpPr txBox="1"/>
          <p:nvPr/>
        </p:nvSpPr>
        <p:spPr>
          <a:xfrm>
            <a:off x="9189346" y="248875"/>
            <a:ext cx="1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81791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8654</TotalTime>
  <Words>980</Words>
  <Application>Microsoft Office PowerPoint</Application>
  <PresentationFormat>Widescreen</PresentationFormat>
  <Paragraphs>440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CMU Serif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ABdeSsaMAD TAnaFaaT</dc:creator>
  <cp:lastModifiedBy>Abdessamad Tanafaat</cp:lastModifiedBy>
  <cp:revision>136</cp:revision>
  <dcterms:created xsi:type="dcterms:W3CDTF">2024-05-07T00:31:02Z</dcterms:created>
  <dcterms:modified xsi:type="dcterms:W3CDTF">2024-06-03T22:39:35Z</dcterms:modified>
</cp:coreProperties>
</file>